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2"/>
    <p:sldId id="257" r:id="rId33"/>
    <p:sldId id="258" r:id="rId34"/>
    <p:sldId id="259" r:id="rId35"/>
    <p:sldId id="260" r:id="rId36"/>
    <p:sldId id="261" r:id="rId37"/>
    <p:sldId id="262" r:id="rId38"/>
    <p:sldId id="263" r:id="rId39"/>
    <p:sldId id="264" r:id="rId4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セザンヌ Bold" charset="1" panose="02020800000000000000"/>
      <p:regular r:id="rId10"/>
    </p:embeddedFont>
    <p:embeddedFont>
      <p:font typeface="セザンヌ Medium" charset="1" panose="02020600000000000000"/>
      <p:regular r:id="rId11"/>
    </p:embeddedFont>
    <p:embeddedFont>
      <p:font typeface="セザンヌ Semi-Bold" charset="1" panose="02020700000000000000"/>
      <p:regular r:id="rId12"/>
    </p:embeddedFont>
    <p:embeddedFont>
      <p:font typeface="セザンヌ Ultra-Bold" charset="1" panose="02020900000000000000"/>
      <p:regular r:id="rId13"/>
    </p:embeddedFont>
    <p:embeddedFont>
      <p:font typeface="Noto Sans JP" charset="1" panose="020B0500000000000000"/>
      <p:regular r:id="rId14"/>
    </p:embeddedFont>
    <p:embeddedFont>
      <p:font typeface="Noto Sans JP Bold" charset="1" panose="020B0800000000000000"/>
      <p:regular r:id="rId15"/>
    </p:embeddedFont>
    <p:embeddedFont>
      <p:font typeface="Noto Sans JP Thin" charset="1" panose="020B0200000000000000"/>
      <p:regular r:id="rId16"/>
    </p:embeddedFont>
    <p:embeddedFont>
      <p:font typeface="Noto Sans JP Light" charset="1" panose="020B0300000000000000"/>
      <p:regular r:id="rId17"/>
    </p:embeddedFont>
    <p:embeddedFont>
      <p:font typeface="Noto Sans JP Medium" charset="1" panose="020B0600000000000000"/>
      <p:regular r:id="rId18"/>
    </p:embeddedFont>
    <p:embeddedFont>
      <p:font typeface="Noto Sans JP Heavy" charset="1" panose="020B0A00000000000000"/>
      <p:regular r:id="rId19"/>
    </p:embeddedFont>
    <p:embeddedFont>
      <p:font typeface="Inter" charset="1" panose="020B0502030000000004"/>
      <p:regular r:id="rId20"/>
    </p:embeddedFont>
    <p:embeddedFont>
      <p:font typeface="Inter Bold" charset="1" panose="020B0802030000000004"/>
      <p:regular r:id="rId21"/>
    </p:embeddedFont>
    <p:embeddedFont>
      <p:font typeface="Inter Italics" charset="1" panose="020B0502030000000004"/>
      <p:regular r:id="rId22"/>
    </p:embeddedFont>
    <p:embeddedFont>
      <p:font typeface="Inter Bold Italics" charset="1" panose="020B0802030000000004"/>
      <p:regular r:id="rId23"/>
    </p:embeddedFont>
    <p:embeddedFont>
      <p:font typeface="Inter Thin" charset="1" panose="020B0A02050000000004"/>
      <p:regular r:id="rId24"/>
    </p:embeddedFont>
    <p:embeddedFont>
      <p:font typeface="Inter Thin Italics" charset="1" panose="020B0A02050000000004"/>
      <p:regular r:id="rId25"/>
    </p:embeddedFont>
    <p:embeddedFont>
      <p:font typeface="Inter Extra-Light" charset="1" panose="02000503000000020004"/>
      <p:regular r:id="rId26"/>
    </p:embeddedFont>
    <p:embeddedFont>
      <p:font typeface="Inter Light" charset="1" panose="02000503000000020004"/>
      <p:regular r:id="rId27"/>
    </p:embeddedFont>
    <p:embeddedFont>
      <p:font typeface="Inter Medium" charset="1" panose="02000503000000020004"/>
      <p:regular r:id="rId28"/>
    </p:embeddedFont>
    <p:embeddedFont>
      <p:font typeface="Inter Semi-Bold" charset="1" panose="02000503000000020004"/>
      <p:regular r:id="rId29"/>
    </p:embeddedFont>
    <p:embeddedFont>
      <p:font typeface="Inter Ultra-Bold" charset="1" panose="02000503000000020004"/>
      <p:regular r:id="rId30"/>
    </p:embeddedFont>
    <p:embeddedFont>
      <p:font typeface="Inter Heavy" charset="1" panose="0200050300000002000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slides/slide1.xml" Type="http://schemas.openxmlformats.org/officeDocument/2006/relationships/slide"/><Relationship Id="rId33" Target="slides/slide2.xml" Type="http://schemas.openxmlformats.org/officeDocument/2006/relationships/slide"/><Relationship Id="rId34" Target="slides/slide3.xml" Type="http://schemas.openxmlformats.org/officeDocument/2006/relationships/slide"/><Relationship Id="rId35" Target="slides/slide4.xml" Type="http://schemas.openxmlformats.org/officeDocument/2006/relationships/slide"/><Relationship Id="rId36" Target="slides/slide5.xml" Type="http://schemas.openxmlformats.org/officeDocument/2006/relationships/slide"/><Relationship Id="rId37" Target="slides/slide6.xml" Type="http://schemas.openxmlformats.org/officeDocument/2006/relationships/slide"/><Relationship Id="rId38" Target="slides/slide7.xml" Type="http://schemas.openxmlformats.org/officeDocument/2006/relationships/slide"/><Relationship Id="rId39" Target="slides/slide8.xml" Type="http://schemas.openxmlformats.org/officeDocument/2006/relationships/slide"/><Relationship Id="rId4" Target="theme/theme1.xml" Type="http://schemas.openxmlformats.org/officeDocument/2006/relationships/theme"/><Relationship Id="rId40" Target="slides/slide9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06087" y="442281"/>
            <a:ext cx="17275825" cy="9402437"/>
            <a:chOff x="0" y="0"/>
            <a:chExt cx="4550012" cy="24763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50012" cy="2476362"/>
            </a:xfrm>
            <a:custGeom>
              <a:avLst/>
              <a:gdLst/>
              <a:ahLst/>
              <a:cxnLst/>
              <a:rect r="r" b="b" t="t" l="l"/>
              <a:pathLst>
                <a:path h="2476362" w="4550012">
                  <a:moveTo>
                    <a:pt x="0" y="0"/>
                  </a:moveTo>
                  <a:lnTo>
                    <a:pt x="4550012" y="0"/>
                  </a:lnTo>
                  <a:lnTo>
                    <a:pt x="4550012" y="2476362"/>
                  </a:lnTo>
                  <a:lnTo>
                    <a:pt x="0" y="2476362"/>
                  </a:lnTo>
                  <a:close/>
                </a:path>
              </a:pathLst>
            </a:custGeom>
            <a:solidFill>
              <a:srgbClr val="FDFEFD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81966" y="7334824"/>
            <a:ext cx="2899946" cy="2509895"/>
          </a:xfrm>
          <a:custGeom>
            <a:avLst/>
            <a:gdLst/>
            <a:ahLst/>
            <a:cxnLst/>
            <a:rect r="r" b="b" t="t" l="l"/>
            <a:pathLst>
              <a:path h="2509895" w="2899946">
                <a:moveTo>
                  <a:pt x="0" y="0"/>
                </a:moveTo>
                <a:lnTo>
                  <a:pt x="2899947" y="0"/>
                </a:lnTo>
                <a:lnTo>
                  <a:pt x="2899947" y="2509895"/>
                </a:lnTo>
                <a:lnTo>
                  <a:pt x="0" y="25098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485522" y="7909369"/>
            <a:ext cx="4662301" cy="1360804"/>
          </a:xfrm>
          <a:custGeom>
            <a:avLst/>
            <a:gdLst/>
            <a:ahLst/>
            <a:cxnLst/>
            <a:rect r="r" b="b" t="t" l="l"/>
            <a:pathLst>
              <a:path h="1360804" w="4662301">
                <a:moveTo>
                  <a:pt x="0" y="0"/>
                </a:moveTo>
                <a:lnTo>
                  <a:pt x="4662300" y="0"/>
                </a:lnTo>
                <a:lnTo>
                  <a:pt x="4662300" y="1360804"/>
                </a:lnTo>
                <a:lnTo>
                  <a:pt x="0" y="1360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08485" y="3845123"/>
            <a:ext cx="14071029" cy="1632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69FA9"/>
                </a:solidFill>
                <a:latin typeface="Inter Bold Italics"/>
              </a:rPr>
              <a:t>BRANDING WORKSHOP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279617" y="5557957"/>
            <a:ext cx="5728767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Noto Sans JP Bold"/>
              </a:rPr>
              <a:t>-ワークショップシート-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4805827"/>
            <a:ext cx="4219854" cy="1252796"/>
            <a:chOff x="0" y="0"/>
            <a:chExt cx="1111402" cy="32995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11402" cy="329954"/>
            </a:xfrm>
            <a:custGeom>
              <a:avLst/>
              <a:gdLst/>
              <a:ahLst/>
              <a:cxnLst/>
              <a:rect r="r" b="b" t="t" l="l"/>
              <a:pathLst>
                <a:path h="329954" w="1111402">
                  <a:moveTo>
                    <a:pt x="0" y="0"/>
                  </a:moveTo>
                  <a:lnTo>
                    <a:pt x="1111402" y="0"/>
                  </a:lnTo>
                  <a:lnTo>
                    <a:pt x="1111402" y="329954"/>
                  </a:lnTo>
                  <a:lnTo>
                    <a:pt x="0" y="329954"/>
                  </a:lnTo>
                  <a:close/>
                </a:path>
              </a:pathLst>
            </a:custGeom>
            <a:solidFill>
              <a:srgbClr val="C0DFE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61950"/>
              <a:ext cx="812800" cy="1174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082466" y="2610687"/>
            <a:ext cx="4219854" cy="1252796"/>
            <a:chOff x="0" y="0"/>
            <a:chExt cx="1111402" cy="32995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11402" cy="329954"/>
            </a:xfrm>
            <a:custGeom>
              <a:avLst/>
              <a:gdLst/>
              <a:ahLst/>
              <a:cxnLst/>
              <a:rect r="r" b="b" t="t" l="l"/>
              <a:pathLst>
                <a:path h="329954" w="1111402">
                  <a:moveTo>
                    <a:pt x="0" y="0"/>
                  </a:moveTo>
                  <a:lnTo>
                    <a:pt x="1111402" y="0"/>
                  </a:lnTo>
                  <a:lnTo>
                    <a:pt x="1111402" y="329954"/>
                  </a:lnTo>
                  <a:lnTo>
                    <a:pt x="0" y="329954"/>
                  </a:lnTo>
                  <a:close/>
                </a:path>
              </a:pathLst>
            </a:custGeom>
            <a:solidFill>
              <a:srgbClr val="DDEFF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23850"/>
              <a:ext cx="812800" cy="1136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374317" y="7865491"/>
            <a:ext cx="4002752" cy="1252796"/>
            <a:chOff x="0" y="0"/>
            <a:chExt cx="1054223" cy="32995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54223" cy="329954"/>
            </a:xfrm>
            <a:custGeom>
              <a:avLst/>
              <a:gdLst/>
              <a:ahLst/>
              <a:cxnLst/>
              <a:rect r="r" b="b" t="t" l="l"/>
              <a:pathLst>
                <a:path h="329954" w="1054223">
                  <a:moveTo>
                    <a:pt x="0" y="0"/>
                  </a:moveTo>
                  <a:lnTo>
                    <a:pt x="1054223" y="0"/>
                  </a:lnTo>
                  <a:lnTo>
                    <a:pt x="1054223" y="329954"/>
                  </a:lnTo>
                  <a:lnTo>
                    <a:pt x="0" y="3299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ea typeface="セザンヌ"/>
                </a:rPr>
                <a:t>中カテゴリ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374317" y="6155495"/>
            <a:ext cx="4002752" cy="1252796"/>
            <a:chOff x="0" y="0"/>
            <a:chExt cx="1054223" cy="32995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54223" cy="329954"/>
            </a:xfrm>
            <a:custGeom>
              <a:avLst/>
              <a:gdLst/>
              <a:ahLst/>
              <a:cxnLst/>
              <a:rect r="r" b="b" t="t" l="l"/>
              <a:pathLst>
                <a:path h="329954" w="1054223">
                  <a:moveTo>
                    <a:pt x="0" y="0"/>
                  </a:moveTo>
                  <a:lnTo>
                    <a:pt x="1054223" y="0"/>
                  </a:lnTo>
                  <a:lnTo>
                    <a:pt x="1054223" y="329954"/>
                  </a:lnTo>
                  <a:lnTo>
                    <a:pt x="0" y="3299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ea typeface="セザンヌ"/>
                </a:rPr>
                <a:t>中カテゴリ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374317" y="3640673"/>
            <a:ext cx="4002752" cy="1252796"/>
            <a:chOff x="0" y="0"/>
            <a:chExt cx="1054223" cy="3299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54223" cy="329954"/>
            </a:xfrm>
            <a:custGeom>
              <a:avLst/>
              <a:gdLst/>
              <a:ahLst/>
              <a:cxnLst/>
              <a:rect r="r" b="b" t="t" l="l"/>
              <a:pathLst>
                <a:path h="329954" w="1054223">
                  <a:moveTo>
                    <a:pt x="0" y="0"/>
                  </a:moveTo>
                  <a:lnTo>
                    <a:pt x="1054223" y="0"/>
                  </a:lnTo>
                  <a:lnTo>
                    <a:pt x="1054223" y="329954"/>
                  </a:lnTo>
                  <a:lnTo>
                    <a:pt x="0" y="3299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ea typeface="セザンヌ"/>
                </a:rPr>
                <a:t>中カテゴリ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374317" y="1859833"/>
            <a:ext cx="4002752" cy="1252796"/>
            <a:chOff x="0" y="0"/>
            <a:chExt cx="1054223" cy="32995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054223" cy="329954"/>
            </a:xfrm>
            <a:custGeom>
              <a:avLst/>
              <a:gdLst/>
              <a:ahLst/>
              <a:cxnLst/>
              <a:rect r="r" b="b" t="t" l="l"/>
              <a:pathLst>
                <a:path h="329954" w="1054223">
                  <a:moveTo>
                    <a:pt x="0" y="0"/>
                  </a:moveTo>
                  <a:lnTo>
                    <a:pt x="1054223" y="0"/>
                  </a:lnTo>
                  <a:lnTo>
                    <a:pt x="1054223" y="329954"/>
                  </a:lnTo>
                  <a:lnTo>
                    <a:pt x="0" y="3299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ea typeface="セザンヌ"/>
                </a:rPr>
                <a:t>中カテゴリ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6082466" y="6934293"/>
            <a:ext cx="4219854" cy="1252796"/>
            <a:chOff x="0" y="0"/>
            <a:chExt cx="1111402" cy="32995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11402" cy="329954"/>
            </a:xfrm>
            <a:custGeom>
              <a:avLst/>
              <a:gdLst/>
              <a:ahLst/>
              <a:cxnLst/>
              <a:rect r="r" b="b" t="t" l="l"/>
              <a:pathLst>
                <a:path h="329954" w="1111402">
                  <a:moveTo>
                    <a:pt x="0" y="0"/>
                  </a:moveTo>
                  <a:lnTo>
                    <a:pt x="1111402" y="0"/>
                  </a:lnTo>
                  <a:lnTo>
                    <a:pt x="1111402" y="329954"/>
                  </a:lnTo>
                  <a:lnTo>
                    <a:pt x="0" y="329954"/>
                  </a:lnTo>
                  <a:close/>
                </a:path>
              </a:pathLst>
            </a:custGeom>
            <a:solidFill>
              <a:srgbClr val="DDEFF8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23850"/>
              <a:ext cx="812800" cy="1136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</a:p>
          </p:txBody>
        </p:sp>
      </p:grpSp>
      <p:sp>
        <p:nvSpPr>
          <p:cNvPr name="AutoShape 23" id="23"/>
          <p:cNvSpPr/>
          <p:nvPr/>
        </p:nvSpPr>
        <p:spPr>
          <a:xfrm>
            <a:off x="1028700" y="2347438"/>
            <a:ext cx="2287934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4" id="24"/>
          <p:cNvSpPr/>
          <p:nvPr/>
        </p:nvSpPr>
        <p:spPr>
          <a:xfrm>
            <a:off x="5672120" y="3194960"/>
            <a:ext cx="0" cy="4417712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5" id="25"/>
          <p:cNvSpPr/>
          <p:nvPr/>
        </p:nvSpPr>
        <p:spPr>
          <a:xfrm>
            <a:off x="5248554" y="5432225"/>
            <a:ext cx="414041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6" id="26"/>
          <p:cNvSpPr/>
          <p:nvPr/>
        </p:nvSpPr>
        <p:spPr>
          <a:xfrm>
            <a:off x="5681645" y="3204485"/>
            <a:ext cx="414041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7" id="27"/>
          <p:cNvSpPr/>
          <p:nvPr/>
        </p:nvSpPr>
        <p:spPr>
          <a:xfrm>
            <a:off x="5672120" y="7603146"/>
            <a:ext cx="414041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8" id="28"/>
          <p:cNvSpPr/>
          <p:nvPr/>
        </p:nvSpPr>
        <p:spPr>
          <a:xfrm>
            <a:off x="10302320" y="7612671"/>
            <a:ext cx="525104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9" id="29"/>
          <p:cNvSpPr/>
          <p:nvPr/>
        </p:nvSpPr>
        <p:spPr>
          <a:xfrm flipV="true">
            <a:off x="10821262" y="6781893"/>
            <a:ext cx="553055" cy="4762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0" id="30"/>
          <p:cNvSpPr/>
          <p:nvPr/>
        </p:nvSpPr>
        <p:spPr>
          <a:xfrm flipV="true">
            <a:off x="10821180" y="4264690"/>
            <a:ext cx="553055" cy="4762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1" id="31"/>
          <p:cNvSpPr/>
          <p:nvPr/>
        </p:nvSpPr>
        <p:spPr>
          <a:xfrm flipV="true">
            <a:off x="10840465" y="2495756"/>
            <a:ext cx="553055" cy="4762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2" id="32"/>
          <p:cNvSpPr/>
          <p:nvPr/>
        </p:nvSpPr>
        <p:spPr>
          <a:xfrm>
            <a:off x="10304336" y="3246610"/>
            <a:ext cx="521072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3" id="33"/>
          <p:cNvSpPr/>
          <p:nvPr/>
        </p:nvSpPr>
        <p:spPr>
          <a:xfrm flipV="true">
            <a:off x="10821262" y="8548445"/>
            <a:ext cx="553055" cy="4762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4" id="34"/>
          <p:cNvSpPr/>
          <p:nvPr/>
        </p:nvSpPr>
        <p:spPr>
          <a:xfrm>
            <a:off x="10830858" y="2486231"/>
            <a:ext cx="0" cy="178084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5" id="35"/>
          <p:cNvSpPr/>
          <p:nvPr/>
        </p:nvSpPr>
        <p:spPr>
          <a:xfrm>
            <a:off x="10830858" y="6781893"/>
            <a:ext cx="0" cy="178084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6" id="36"/>
          <p:cNvGrpSpPr/>
          <p:nvPr/>
        </p:nvGrpSpPr>
        <p:grpSpPr>
          <a:xfrm rot="2700000">
            <a:off x="15177342" y="-1151832"/>
            <a:ext cx="5371311" cy="3080578"/>
            <a:chOff x="0" y="0"/>
            <a:chExt cx="1414666" cy="811346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1414666" cy="811346"/>
            </a:xfrm>
            <a:custGeom>
              <a:avLst/>
              <a:gdLst/>
              <a:ahLst/>
              <a:cxnLst/>
              <a:rect r="r" b="b" t="t" l="l"/>
              <a:pathLst>
                <a:path h="811346" w="1414666">
                  <a:moveTo>
                    <a:pt x="0" y="0"/>
                  </a:moveTo>
                  <a:lnTo>
                    <a:pt x="1414666" y="0"/>
                  </a:lnTo>
                  <a:lnTo>
                    <a:pt x="1414666" y="811346"/>
                  </a:lnTo>
                  <a:lnTo>
                    <a:pt x="0" y="811346"/>
                  </a:lnTo>
                  <a:close/>
                </a:path>
              </a:pathLst>
            </a:custGeom>
            <a:solidFill>
              <a:srgbClr val="069FA9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1028700" y="933450"/>
            <a:ext cx="10972800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ea typeface="Noto Sans JP Bold"/>
              </a:rPr>
              <a:t>今一番売り上げているサービスはなにか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28700" y="1821895"/>
            <a:ext cx="5019387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288">
                <a:solidFill>
                  <a:srgbClr val="000000"/>
                </a:solidFill>
                <a:latin typeface="Inter Italics"/>
              </a:rPr>
              <a:t>BEST PRODUCT ANALYZE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2376739" y="5896698"/>
            <a:ext cx="1523777" cy="63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ea typeface="セザンヌ Medium"/>
              </a:rPr>
              <a:t>大カテゴリ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7430505" y="8215664"/>
            <a:ext cx="1523777" cy="63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ea typeface="セザンヌ Medium"/>
              </a:rPr>
              <a:t>中カテゴリ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613805" y="8956362"/>
            <a:ext cx="1523777" cy="63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ea typeface="セザンヌ Medium"/>
              </a:rPr>
              <a:t>小カテゴリ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613805" y="4735830"/>
            <a:ext cx="1523777" cy="63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ea typeface="セザンヌ Medium"/>
              </a:rPr>
              <a:t>小カテゴリ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7430505" y="3889104"/>
            <a:ext cx="1523777" cy="63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ea typeface="セザンヌ Medium"/>
              </a:rPr>
              <a:t>中カテゴリ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6669271" y="264263"/>
            <a:ext cx="1476821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ea typeface="Noto Sans JP Bold"/>
              </a:rPr>
              <a:t>資料</a:t>
            </a:r>
          </a:p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Noto Sans JP Bold"/>
              </a:rPr>
              <a:t>15P目参照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347438"/>
            <a:ext cx="2287934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028700" y="2855667"/>
            <a:ext cx="5524500" cy="1762816"/>
            <a:chOff x="0" y="0"/>
            <a:chExt cx="930929" cy="29705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30929" cy="297051"/>
            </a:xfrm>
            <a:custGeom>
              <a:avLst/>
              <a:gdLst/>
              <a:ahLst/>
              <a:cxnLst/>
              <a:rect r="r" b="b" t="t" l="l"/>
              <a:pathLst>
                <a:path h="297051" w="930929">
                  <a:moveTo>
                    <a:pt x="727729" y="0"/>
                  </a:moveTo>
                  <a:lnTo>
                    <a:pt x="0" y="0"/>
                  </a:lnTo>
                  <a:lnTo>
                    <a:pt x="0" y="297051"/>
                  </a:lnTo>
                  <a:lnTo>
                    <a:pt x="727729" y="297051"/>
                  </a:lnTo>
                  <a:lnTo>
                    <a:pt x="930929" y="148525"/>
                  </a:lnTo>
                  <a:lnTo>
                    <a:pt x="727729" y="0"/>
                  </a:lnTo>
                  <a:close/>
                </a:path>
              </a:pathLst>
            </a:custGeom>
            <a:solidFill>
              <a:srgbClr val="22222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0"/>
              <a:ext cx="698500" cy="882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8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048087" y="2855667"/>
            <a:ext cx="6178458" cy="1762816"/>
            <a:chOff x="0" y="0"/>
            <a:chExt cx="1292959" cy="36890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92959" cy="368902"/>
            </a:xfrm>
            <a:custGeom>
              <a:avLst/>
              <a:gdLst/>
              <a:ahLst/>
              <a:cxnLst/>
              <a:rect r="r" b="b" t="t" l="l"/>
              <a:pathLst>
                <a:path h="368902" w="1292959">
                  <a:moveTo>
                    <a:pt x="0" y="0"/>
                  </a:moveTo>
                  <a:lnTo>
                    <a:pt x="1089759" y="0"/>
                  </a:lnTo>
                  <a:lnTo>
                    <a:pt x="1292959" y="184451"/>
                  </a:lnTo>
                  <a:lnTo>
                    <a:pt x="1089759" y="368902"/>
                  </a:lnTo>
                  <a:lnTo>
                    <a:pt x="0" y="368902"/>
                  </a:lnTo>
                  <a:lnTo>
                    <a:pt x="203200" y="184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22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77800" y="-409575"/>
              <a:ext cx="558800" cy="815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734517" y="2855667"/>
            <a:ext cx="5524783" cy="1762816"/>
            <a:chOff x="0" y="0"/>
            <a:chExt cx="1156165" cy="36890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56165" cy="368902"/>
            </a:xfrm>
            <a:custGeom>
              <a:avLst/>
              <a:gdLst/>
              <a:ahLst/>
              <a:cxnLst/>
              <a:rect r="r" b="b" t="t" l="l"/>
              <a:pathLst>
                <a:path h="368902" w="1156165">
                  <a:moveTo>
                    <a:pt x="0" y="0"/>
                  </a:moveTo>
                  <a:lnTo>
                    <a:pt x="952965" y="0"/>
                  </a:lnTo>
                  <a:lnTo>
                    <a:pt x="1156165" y="184451"/>
                  </a:lnTo>
                  <a:lnTo>
                    <a:pt x="952965" y="368902"/>
                  </a:lnTo>
                  <a:lnTo>
                    <a:pt x="0" y="368902"/>
                  </a:lnTo>
                  <a:lnTo>
                    <a:pt x="203200" y="184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9FA9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77800" y="-409575"/>
              <a:ext cx="558800" cy="815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23236" y="4964430"/>
            <a:ext cx="4407936" cy="4677982"/>
            <a:chOff x="0" y="0"/>
            <a:chExt cx="1160938" cy="123206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60938" cy="1232061"/>
            </a:xfrm>
            <a:custGeom>
              <a:avLst/>
              <a:gdLst/>
              <a:ahLst/>
              <a:cxnLst/>
              <a:rect r="r" b="b" t="t" l="l"/>
              <a:pathLst>
                <a:path h="1232061" w="1160938">
                  <a:moveTo>
                    <a:pt x="0" y="0"/>
                  </a:moveTo>
                  <a:lnTo>
                    <a:pt x="1160938" y="0"/>
                  </a:lnTo>
                  <a:lnTo>
                    <a:pt x="1160938" y="1232061"/>
                  </a:lnTo>
                  <a:lnTo>
                    <a:pt x="0" y="1232061"/>
                  </a:lnTo>
                  <a:close/>
                </a:path>
              </a:pathLst>
            </a:custGeom>
            <a:solidFill>
              <a:srgbClr val="FDFEFD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670671" y="4964430"/>
            <a:ext cx="4404383" cy="4677982"/>
            <a:chOff x="0" y="0"/>
            <a:chExt cx="1160002" cy="123206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160002" cy="1232061"/>
            </a:xfrm>
            <a:custGeom>
              <a:avLst/>
              <a:gdLst/>
              <a:ahLst/>
              <a:cxnLst/>
              <a:rect r="r" b="b" t="t" l="l"/>
              <a:pathLst>
                <a:path h="1232061" w="1160002">
                  <a:moveTo>
                    <a:pt x="0" y="0"/>
                  </a:moveTo>
                  <a:lnTo>
                    <a:pt x="1160002" y="0"/>
                  </a:lnTo>
                  <a:lnTo>
                    <a:pt x="1160002" y="1232061"/>
                  </a:lnTo>
                  <a:lnTo>
                    <a:pt x="0" y="1232061"/>
                  </a:lnTo>
                  <a:close/>
                </a:path>
              </a:pathLst>
            </a:custGeom>
            <a:solidFill>
              <a:srgbClr val="FDFEFD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214553" y="4964430"/>
            <a:ext cx="4450694" cy="4677982"/>
            <a:chOff x="0" y="0"/>
            <a:chExt cx="1172199" cy="123206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72199" cy="1232061"/>
            </a:xfrm>
            <a:custGeom>
              <a:avLst/>
              <a:gdLst/>
              <a:ahLst/>
              <a:cxnLst/>
              <a:rect r="r" b="b" t="t" l="l"/>
              <a:pathLst>
                <a:path h="1232061" w="1172199">
                  <a:moveTo>
                    <a:pt x="0" y="0"/>
                  </a:moveTo>
                  <a:lnTo>
                    <a:pt x="1172199" y="0"/>
                  </a:lnTo>
                  <a:lnTo>
                    <a:pt x="1172199" y="1232061"/>
                  </a:lnTo>
                  <a:lnTo>
                    <a:pt x="0" y="1232061"/>
                  </a:lnTo>
                  <a:close/>
                </a:path>
              </a:pathLst>
            </a:custGeom>
            <a:solidFill>
              <a:srgbClr val="FDFEFD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028700" y="933450"/>
            <a:ext cx="13411200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ea typeface="Noto Sans JP Bold"/>
              </a:rPr>
              <a:t>今までなぜ発注してくれたのかケースを分析する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1821895"/>
            <a:ext cx="5019387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288">
                <a:solidFill>
                  <a:srgbClr val="000000"/>
                </a:solidFill>
                <a:latin typeface="Inter Italics"/>
              </a:rPr>
              <a:t>BEST PRODUCT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725569" y="3449102"/>
            <a:ext cx="812825" cy="528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ea typeface="Noto Sans JP Medium"/>
              </a:rPr>
              <a:t>認知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721650" y="3449102"/>
            <a:ext cx="2844701" cy="528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ea typeface="Noto Sans JP Medium"/>
              </a:rPr>
              <a:t>サービス・商品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090496" y="3449102"/>
            <a:ext cx="812825" cy="528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ea typeface="Noto Sans JP Medium"/>
              </a:rPr>
              <a:t>成約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203195" y="5199507"/>
            <a:ext cx="213360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ea typeface="Noto Sans JP Bold"/>
              </a:rPr>
              <a:t>なにで知った？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97411" y="5795687"/>
            <a:ext cx="355625" cy="3423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2799">
                <a:solidFill>
                  <a:srgbClr val="000000"/>
                </a:solidFill>
                <a:ea typeface="Noto Sans JP Bold"/>
              </a:rPr>
              <a:t>・</a:t>
            </a:r>
          </a:p>
          <a:p>
            <a:pPr algn="ctr">
              <a:lnSpc>
                <a:spcPts val="6999"/>
              </a:lnSpc>
            </a:pPr>
            <a:r>
              <a:rPr lang="en-US" sz="2799">
                <a:solidFill>
                  <a:srgbClr val="000000"/>
                </a:solidFill>
                <a:ea typeface="Noto Sans JP Bold"/>
              </a:rPr>
              <a:t>・</a:t>
            </a:r>
          </a:p>
          <a:p>
            <a:pPr algn="ctr">
              <a:lnSpc>
                <a:spcPts val="6999"/>
              </a:lnSpc>
            </a:pPr>
            <a:r>
              <a:rPr lang="en-US" sz="2799">
                <a:solidFill>
                  <a:srgbClr val="000000"/>
                </a:solidFill>
                <a:ea typeface="Noto Sans JP Bold"/>
              </a:rPr>
              <a:t>・</a:t>
            </a:r>
          </a:p>
          <a:p>
            <a:pPr algn="ctr" marL="0" indent="0" lvl="0">
              <a:lnSpc>
                <a:spcPts val="6999"/>
              </a:lnSpc>
            </a:pPr>
            <a:r>
              <a:rPr lang="en-US" sz="2799">
                <a:solidFill>
                  <a:srgbClr val="000000"/>
                </a:solidFill>
                <a:ea typeface="Noto Sans JP Bold"/>
              </a:rPr>
              <a:t>・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873452" y="5685932"/>
            <a:ext cx="355625" cy="3423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2799">
                <a:solidFill>
                  <a:srgbClr val="000000"/>
                </a:solidFill>
                <a:ea typeface="Noto Sans JP Bold"/>
              </a:rPr>
              <a:t>・</a:t>
            </a:r>
          </a:p>
          <a:p>
            <a:pPr algn="ctr">
              <a:lnSpc>
                <a:spcPts val="6999"/>
              </a:lnSpc>
            </a:pPr>
            <a:r>
              <a:rPr lang="en-US" sz="2799">
                <a:solidFill>
                  <a:srgbClr val="000000"/>
                </a:solidFill>
                <a:ea typeface="Noto Sans JP Bold"/>
              </a:rPr>
              <a:t>・</a:t>
            </a:r>
          </a:p>
          <a:p>
            <a:pPr algn="ctr">
              <a:lnSpc>
                <a:spcPts val="6999"/>
              </a:lnSpc>
            </a:pPr>
            <a:r>
              <a:rPr lang="en-US" sz="2799">
                <a:solidFill>
                  <a:srgbClr val="000000"/>
                </a:solidFill>
                <a:ea typeface="Noto Sans JP Bold"/>
              </a:rPr>
              <a:t>・</a:t>
            </a:r>
          </a:p>
          <a:p>
            <a:pPr algn="ctr" marL="0" indent="0" lvl="0">
              <a:lnSpc>
                <a:spcPts val="6999"/>
              </a:lnSpc>
            </a:pPr>
            <a:r>
              <a:rPr lang="en-US" sz="2799">
                <a:solidFill>
                  <a:srgbClr val="000000"/>
                </a:solidFill>
                <a:ea typeface="Noto Sans JP Bold"/>
              </a:rPr>
              <a:t>・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453708" y="5685932"/>
            <a:ext cx="355625" cy="3423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2799">
                <a:solidFill>
                  <a:srgbClr val="000000"/>
                </a:solidFill>
                <a:ea typeface="Noto Sans JP Bold"/>
              </a:rPr>
              <a:t>・</a:t>
            </a:r>
          </a:p>
          <a:p>
            <a:pPr algn="ctr">
              <a:lnSpc>
                <a:spcPts val="6999"/>
              </a:lnSpc>
            </a:pPr>
            <a:r>
              <a:rPr lang="en-US" sz="2799">
                <a:solidFill>
                  <a:srgbClr val="000000"/>
                </a:solidFill>
                <a:ea typeface="Noto Sans JP Bold"/>
              </a:rPr>
              <a:t>・</a:t>
            </a:r>
          </a:p>
          <a:p>
            <a:pPr algn="ctr">
              <a:lnSpc>
                <a:spcPts val="6999"/>
              </a:lnSpc>
            </a:pPr>
            <a:r>
              <a:rPr lang="en-US" sz="2799">
                <a:solidFill>
                  <a:srgbClr val="000000"/>
                </a:solidFill>
                <a:ea typeface="Noto Sans JP Bold"/>
              </a:rPr>
              <a:t>・</a:t>
            </a:r>
          </a:p>
          <a:p>
            <a:pPr algn="ctr" marL="0" indent="0" lvl="0">
              <a:lnSpc>
                <a:spcPts val="6999"/>
              </a:lnSpc>
            </a:pPr>
            <a:r>
              <a:rPr lang="en-US" sz="2799">
                <a:solidFill>
                  <a:srgbClr val="000000"/>
                </a:solidFill>
                <a:ea typeface="Noto Sans JP Bold"/>
              </a:rPr>
              <a:t>・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734300" y="5199507"/>
            <a:ext cx="243840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ea typeface="Noto Sans JP Bold"/>
              </a:rPr>
              <a:t>なにを購入した？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972908" y="5199507"/>
            <a:ext cx="304800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ea typeface="Noto Sans JP Bold"/>
              </a:rPr>
              <a:t>なにが決め手だった？</a:t>
            </a:r>
          </a:p>
        </p:txBody>
      </p:sp>
      <p:sp>
        <p:nvSpPr>
          <p:cNvPr name="AutoShape 32" id="32"/>
          <p:cNvSpPr/>
          <p:nvPr/>
        </p:nvSpPr>
        <p:spPr>
          <a:xfrm>
            <a:off x="2044504" y="5713588"/>
            <a:ext cx="2374781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3" id="33"/>
          <p:cNvSpPr/>
          <p:nvPr/>
        </p:nvSpPr>
        <p:spPr>
          <a:xfrm>
            <a:off x="7721650" y="5713588"/>
            <a:ext cx="2374781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4" id="34"/>
          <p:cNvSpPr/>
          <p:nvPr/>
        </p:nvSpPr>
        <p:spPr>
          <a:xfrm>
            <a:off x="12972908" y="5713588"/>
            <a:ext cx="2925902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5" id="35"/>
          <p:cNvGrpSpPr/>
          <p:nvPr/>
        </p:nvGrpSpPr>
        <p:grpSpPr>
          <a:xfrm rot="2700000">
            <a:off x="15177342" y="-1151832"/>
            <a:ext cx="5371311" cy="3080578"/>
            <a:chOff x="0" y="0"/>
            <a:chExt cx="1414666" cy="811346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414666" cy="811346"/>
            </a:xfrm>
            <a:custGeom>
              <a:avLst/>
              <a:gdLst/>
              <a:ahLst/>
              <a:cxnLst/>
              <a:rect r="r" b="b" t="t" l="l"/>
              <a:pathLst>
                <a:path h="811346" w="1414666">
                  <a:moveTo>
                    <a:pt x="0" y="0"/>
                  </a:moveTo>
                  <a:lnTo>
                    <a:pt x="1414666" y="0"/>
                  </a:lnTo>
                  <a:lnTo>
                    <a:pt x="1414666" y="811346"/>
                  </a:lnTo>
                  <a:lnTo>
                    <a:pt x="0" y="811346"/>
                  </a:lnTo>
                  <a:close/>
                </a:path>
              </a:pathLst>
            </a:custGeom>
            <a:solidFill>
              <a:srgbClr val="069FA9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6669271" y="264263"/>
            <a:ext cx="1476821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ea typeface="Noto Sans JP Bold"/>
              </a:rPr>
              <a:t>資料</a:t>
            </a:r>
          </a:p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Noto Sans JP Bold"/>
              </a:rPr>
              <a:t>16P目参照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347438"/>
            <a:ext cx="2287934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28700" y="933450"/>
            <a:ext cx="6705600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ea typeface="Noto Sans JP Bold"/>
              </a:rPr>
              <a:t>リピーターはどんな人？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821895"/>
            <a:ext cx="5019387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288">
                <a:solidFill>
                  <a:srgbClr val="000000"/>
                </a:solidFill>
                <a:latin typeface="Inter Italics"/>
              </a:rPr>
              <a:t>REPEATER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28700" y="2662783"/>
            <a:ext cx="16655841" cy="7030640"/>
            <a:chOff x="0" y="0"/>
            <a:chExt cx="4386724" cy="185169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386723" cy="1851691"/>
            </a:xfrm>
            <a:custGeom>
              <a:avLst/>
              <a:gdLst/>
              <a:ahLst/>
              <a:cxnLst/>
              <a:rect r="r" b="b" t="t" l="l"/>
              <a:pathLst>
                <a:path h="1851691" w="4386723">
                  <a:moveTo>
                    <a:pt x="8832" y="0"/>
                  </a:moveTo>
                  <a:lnTo>
                    <a:pt x="4377892" y="0"/>
                  </a:lnTo>
                  <a:cubicBezTo>
                    <a:pt x="4382769" y="0"/>
                    <a:pt x="4386723" y="3954"/>
                    <a:pt x="4386723" y="8832"/>
                  </a:cubicBezTo>
                  <a:lnTo>
                    <a:pt x="4386723" y="1842860"/>
                  </a:lnTo>
                  <a:cubicBezTo>
                    <a:pt x="4386723" y="1847737"/>
                    <a:pt x="4382769" y="1851691"/>
                    <a:pt x="4377892" y="1851691"/>
                  </a:cubicBezTo>
                  <a:lnTo>
                    <a:pt x="8832" y="1851691"/>
                  </a:lnTo>
                  <a:cubicBezTo>
                    <a:pt x="3954" y="1851691"/>
                    <a:pt x="0" y="1847737"/>
                    <a:pt x="0" y="1842860"/>
                  </a:cubicBezTo>
                  <a:lnTo>
                    <a:pt x="0" y="8832"/>
                  </a:lnTo>
                  <a:cubicBezTo>
                    <a:pt x="0" y="3954"/>
                    <a:pt x="3954" y="0"/>
                    <a:pt x="8832" y="0"/>
                  </a:cubicBezTo>
                  <a:close/>
                </a:path>
              </a:pathLst>
            </a:custGeom>
            <a:solidFill>
              <a:srgbClr val="C0DFE1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09550"/>
              <a:ext cx="812800" cy="1022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976175" y="3660724"/>
            <a:ext cx="6710013" cy="2665690"/>
            <a:chOff x="0" y="0"/>
            <a:chExt cx="1767246" cy="7020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67246" cy="702075"/>
            </a:xfrm>
            <a:custGeom>
              <a:avLst/>
              <a:gdLst/>
              <a:ahLst/>
              <a:cxnLst/>
              <a:rect r="r" b="b" t="t" l="l"/>
              <a:pathLst>
                <a:path h="702075" w="1767246">
                  <a:moveTo>
                    <a:pt x="11538" y="0"/>
                  </a:moveTo>
                  <a:lnTo>
                    <a:pt x="1755709" y="0"/>
                  </a:lnTo>
                  <a:cubicBezTo>
                    <a:pt x="1758769" y="0"/>
                    <a:pt x="1761703" y="1216"/>
                    <a:pt x="1763867" y="3379"/>
                  </a:cubicBezTo>
                  <a:cubicBezTo>
                    <a:pt x="1766031" y="5543"/>
                    <a:pt x="1767246" y="8478"/>
                    <a:pt x="1767246" y="11538"/>
                  </a:cubicBezTo>
                  <a:lnTo>
                    <a:pt x="1767246" y="690537"/>
                  </a:lnTo>
                  <a:cubicBezTo>
                    <a:pt x="1767246" y="693597"/>
                    <a:pt x="1766031" y="696532"/>
                    <a:pt x="1763867" y="698695"/>
                  </a:cubicBezTo>
                  <a:cubicBezTo>
                    <a:pt x="1761703" y="700859"/>
                    <a:pt x="1758769" y="702075"/>
                    <a:pt x="1755709" y="702075"/>
                  </a:cubicBezTo>
                  <a:lnTo>
                    <a:pt x="11538" y="702075"/>
                  </a:lnTo>
                  <a:cubicBezTo>
                    <a:pt x="8478" y="702075"/>
                    <a:pt x="5543" y="700859"/>
                    <a:pt x="3379" y="698695"/>
                  </a:cubicBezTo>
                  <a:cubicBezTo>
                    <a:pt x="1216" y="696532"/>
                    <a:pt x="0" y="693597"/>
                    <a:pt x="0" y="690537"/>
                  </a:cubicBezTo>
                  <a:lnTo>
                    <a:pt x="0" y="11538"/>
                  </a:lnTo>
                  <a:cubicBezTo>
                    <a:pt x="0" y="8478"/>
                    <a:pt x="1216" y="5543"/>
                    <a:pt x="3379" y="3379"/>
                  </a:cubicBezTo>
                  <a:cubicBezTo>
                    <a:pt x="5543" y="1216"/>
                    <a:pt x="8478" y="0"/>
                    <a:pt x="115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09550"/>
              <a:ext cx="812800" cy="1022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911564" y="3660724"/>
            <a:ext cx="6710013" cy="2665690"/>
            <a:chOff x="0" y="0"/>
            <a:chExt cx="1767246" cy="7020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67246" cy="702075"/>
            </a:xfrm>
            <a:custGeom>
              <a:avLst/>
              <a:gdLst/>
              <a:ahLst/>
              <a:cxnLst/>
              <a:rect r="r" b="b" t="t" l="l"/>
              <a:pathLst>
                <a:path h="702075" w="1767246">
                  <a:moveTo>
                    <a:pt x="11538" y="0"/>
                  </a:moveTo>
                  <a:lnTo>
                    <a:pt x="1755709" y="0"/>
                  </a:lnTo>
                  <a:cubicBezTo>
                    <a:pt x="1758769" y="0"/>
                    <a:pt x="1761703" y="1216"/>
                    <a:pt x="1763867" y="3379"/>
                  </a:cubicBezTo>
                  <a:cubicBezTo>
                    <a:pt x="1766031" y="5543"/>
                    <a:pt x="1767246" y="8478"/>
                    <a:pt x="1767246" y="11538"/>
                  </a:cubicBezTo>
                  <a:lnTo>
                    <a:pt x="1767246" y="690537"/>
                  </a:lnTo>
                  <a:cubicBezTo>
                    <a:pt x="1767246" y="693597"/>
                    <a:pt x="1766031" y="696532"/>
                    <a:pt x="1763867" y="698695"/>
                  </a:cubicBezTo>
                  <a:cubicBezTo>
                    <a:pt x="1761703" y="700859"/>
                    <a:pt x="1758769" y="702075"/>
                    <a:pt x="1755709" y="702075"/>
                  </a:cubicBezTo>
                  <a:lnTo>
                    <a:pt x="11538" y="702075"/>
                  </a:lnTo>
                  <a:cubicBezTo>
                    <a:pt x="8478" y="702075"/>
                    <a:pt x="5543" y="700859"/>
                    <a:pt x="3379" y="698695"/>
                  </a:cubicBezTo>
                  <a:cubicBezTo>
                    <a:pt x="1216" y="696532"/>
                    <a:pt x="0" y="693597"/>
                    <a:pt x="0" y="690537"/>
                  </a:cubicBezTo>
                  <a:lnTo>
                    <a:pt x="0" y="11538"/>
                  </a:lnTo>
                  <a:cubicBezTo>
                    <a:pt x="0" y="8478"/>
                    <a:pt x="1216" y="5543"/>
                    <a:pt x="3379" y="3379"/>
                  </a:cubicBezTo>
                  <a:cubicBezTo>
                    <a:pt x="5543" y="1216"/>
                    <a:pt x="8478" y="0"/>
                    <a:pt x="115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09550"/>
              <a:ext cx="812800" cy="1022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911564" y="6705151"/>
            <a:ext cx="6710013" cy="2665690"/>
            <a:chOff x="0" y="0"/>
            <a:chExt cx="1767246" cy="7020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67246" cy="702075"/>
            </a:xfrm>
            <a:custGeom>
              <a:avLst/>
              <a:gdLst/>
              <a:ahLst/>
              <a:cxnLst/>
              <a:rect r="r" b="b" t="t" l="l"/>
              <a:pathLst>
                <a:path h="702075" w="1767246">
                  <a:moveTo>
                    <a:pt x="11538" y="0"/>
                  </a:moveTo>
                  <a:lnTo>
                    <a:pt x="1755709" y="0"/>
                  </a:lnTo>
                  <a:cubicBezTo>
                    <a:pt x="1758769" y="0"/>
                    <a:pt x="1761703" y="1216"/>
                    <a:pt x="1763867" y="3379"/>
                  </a:cubicBezTo>
                  <a:cubicBezTo>
                    <a:pt x="1766031" y="5543"/>
                    <a:pt x="1767246" y="8478"/>
                    <a:pt x="1767246" y="11538"/>
                  </a:cubicBezTo>
                  <a:lnTo>
                    <a:pt x="1767246" y="690537"/>
                  </a:lnTo>
                  <a:cubicBezTo>
                    <a:pt x="1767246" y="693597"/>
                    <a:pt x="1766031" y="696532"/>
                    <a:pt x="1763867" y="698695"/>
                  </a:cubicBezTo>
                  <a:cubicBezTo>
                    <a:pt x="1761703" y="700859"/>
                    <a:pt x="1758769" y="702075"/>
                    <a:pt x="1755709" y="702075"/>
                  </a:cubicBezTo>
                  <a:lnTo>
                    <a:pt x="11538" y="702075"/>
                  </a:lnTo>
                  <a:cubicBezTo>
                    <a:pt x="8478" y="702075"/>
                    <a:pt x="5543" y="700859"/>
                    <a:pt x="3379" y="698695"/>
                  </a:cubicBezTo>
                  <a:cubicBezTo>
                    <a:pt x="1216" y="696532"/>
                    <a:pt x="0" y="693597"/>
                    <a:pt x="0" y="690537"/>
                  </a:cubicBezTo>
                  <a:lnTo>
                    <a:pt x="0" y="11538"/>
                  </a:lnTo>
                  <a:cubicBezTo>
                    <a:pt x="0" y="8478"/>
                    <a:pt x="1216" y="5543"/>
                    <a:pt x="3379" y="3379"/>
                  </a:cubicBezTo>
                  <a:cubicBezTo>
                    <a:pt x="5543" y="1216"/>
                    <a:pt x="8478" y="0"/>
                    <a:pt x="115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09550"/>
              <a:ext cx="812800" cy="1022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976175" y="6705151"/>
            <a:ext cx="6710013" cy="2665690"/>
            <a:chOff x="0" y="0"/>
            <a:chExt cx="1767246" cy="7020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67246" cy="702075"/>
            </a:xfrm>
            <a:custGeom>
              <a:avLst/>
              <a:gdLst/>
              <a:ahLst/>
              <a:cxnLst/>
              <a:rect r="r" b="b" t="t" l="l"/>
              <a:pathLst>
                <a:path h="702075" w="1767246">
                  <a:moveTo>
                    <a:pt x="11538" y="0"/>
                  </a:moveTo>
                  <a:lnTo>
                    <a:pt x="1755709" y="0"/>
                  </a:lnTo>
                  <a:cubicBezTo>
                    <a:pt x="1758769" y="0"/>
                    <a:pt x="1761703" y="1216"/>
                    <a:pt x="1763867" y="3379"/>
                  </a:cubicBezTo>
                  <a:cubicBezTo>
                    <a:pt x="1766031" y="5543"/>
                    <a:pt x="1767246" y="8478"/>
                    <a:pt x="1767246" y="11538"/>
                  </a:cubicBezTo>
                  <a:lnTo>
                    <a:pt x="1767246" y="690537"/>
                  </a:lnTo>
                  <a:cubicBezTo>
                    <a:pt x="1767246" y="693597"/>
                    <a:pt x="1766031" y="696532"/>
                    <a:pt x="1763867" y="698695"/>
                  </a:cubicBezTo>
                  <a:cubicBezTo>
                    <a:pt x="1761703" y="700859"/>
                    <a:pt x="1758769" y="702075"/>
                    <a:pt x="1755709" y="702075"/>
                  </a:cubicBezTo>
                  <a:lnTo>
                    <a:pt x="11538" y="702075"/>
                  </a:lnTo>
                  <a:cubicBezTo>
                    <a:pt x="8478" y="702075"/>
                    <a:pt x="5543" y="700859"/>
                    <a:pt x="3379" y="698695"/>
                  </a:cubicBezTo>
                  <a:cubicBezTo>
                    <a:pt x="1216" y="696532"/>
                    <a:pt x="0" y="693597"/>
                    <a:pt x="0" y="690537"/>
                  </a:cubicBezTo>
                  <a:lnTo>
                    <a:pt x="0" y="11538"/>
                  </a:lnTo>
                  <a:cubicBezTo>
                    <a:pt x="0" y="8478"/>
                    <a:pt x="1216" y="5543"/>
                    <a:pt x="3379" y="3379"/>
                  </a:cubicBezTo>
                  <a:cubicBezTo>
                    <a:pt x="5543" y="1216"/>
                    <a:pt x="8478" y="0"/>
                    <a:pt x="115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09550"/>
              <a:ext cx="812800" cy="1022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AutoShape 20" id="20"/>
          <p:cNvSpPr/>
          <p:nvPr/>
        </p:nvSpPr>
        <p:spPr>
          <a:xfrm>
            <a:off x="2356659" y="4506842"/>
            <a:ext cx="3336473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>
            <a:off x="10292048" y="4506842"/>
            <a:ext cx="3336473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>
            <a:off x="10292048" y="7551269"/>
            <a:ext cx="3336473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3" id="23"/>
          <p:cNvSpPr/>
          <p:nvPr/>
        </p:nvSpPr>
        <p:spPr>
          <a:xfrm>
            <a:off x="2356659" y="7551269"/>
            <a:ext cx="3336473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4" id="24"/>
          <p:cNvGrpSpPr/>
          <p:nvPr/>
        </p:nvGrpSpPr>
        <p:grpSpPr>
          <a:xfrm rot="0">
            <a:off x="7214650" y="2089160"/>
            <a:ext cx="3858700" cy="1147247"/>
            <a:chOff x="0" y="0"/>
            <a:chExt cx="1016283" cy="30215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016283" cy="302155"/>
            </a:xfrm>
            <a:custGeom>
              <a:avLst/>
              <a:gdLst/>
              <a:ahLst/>
              <a:cxnLst/>
              <a:rect r="r" b="b" t="t" l="l"/>
              <a:pathLst>
                <a:path h="302155" w="1016283">
                  <a:moveTo>
                    <a:pt x="0" y="0"/>
                  </a:moveTo>
                  <a:lnTo>
                    <a:pt x="1016283" y="0"/>
                  </a:lnTo>
                  <a:lnTo>
                    <a:pt x="1016283" y="302155"/>
                  </a:lnTo>
                  <a:lnTo>
                    <a:pt x="0" y="30215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FFFFFF"/>
                  </a:solidFill>
                  <a:ea typeface="Noto Sans JP Medium"/>
                </a:rPr>
                <a:t>リピーターについて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2148501" y="3972489"/>
            <a:ext cx="375279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ea typeface="Noto Sans JP Bold"/>
              </a:rPr>
              <a:t>何をリピートしている？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292048" y="3972489"/>
            <a:ext cx="375279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ea typeface="Noto Sans JP Bold"/>
              </a:rPr>
              <a:t>満足度はどのくらい？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292048" y="7016916"/>
            <a:ext cx="375279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ea typeface="Noto Sans JP Bold"/>
              </a:rPr>
              <a:t>購買・発注ルートは？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356659" y="7016916"/>
            <a:ext cx="375279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ea typeface="Noto Sans JP Bold"/>
              </a:rPr>
              <a:t>他社を選ばない理由は？</a:t>
            </a:r>
          </a:p>
        </p:txBody>
      </p:sp>
      <p:grpSp>
        <p:nvGrpSpPr>
          <p:cNvPr name="Group 31" id="31"/>
          <p:cNvGrpSpPr/>
          <p:nvPr/>
        </p:nvGrpSpPr>
        <p:grpSpPr>
          <a:xfrm rot="2700000">
            <a:off x="15177342" y="-1151832"/>
            <a:ext cx="5371311" cy="3080578"/>
            <a:chOff x="0" y="0"/>
            <a:chExt cx="1414666" cy="811346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414666" cy="811346"/>
            </a:xfrm>
            <a:custGeom>
              <a:avLst/>
              <a:gdLst/>
              <a:ahLst/>
              <a:cxnLst/>
              <a:rect r="r" b="b" t="t" l="l"/>
              <a:pathLst>
                <a:path h="811346" w="1414666">
                  <a:moveTo>
                    <a:pt x="0" y="0"/>
                  </a:moveTo>
                  <a:lnTo>
                    <a:pt x="1414666" y="0"/>
                  </a:lnTo>
                  <a:lnTo>
                    <a:pt x="1414666" y="811346"/>
                  </a:lnTo>
                  <a:lnTo>
                    <a:pt x="0" y="811346"/>
                  </a:lnTo>
                  <a:close/>
                </a:path>
              </a:pathLst>
            </a:custGeom>
            <a:solidFill>
              <a:srgbClr val="069FA9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6669271" y="264263"/>
            <a:ext cx="1476821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ea typeface="Noto Sans JP Bold"/>
              </a:rPr>
              <a:t>資料</a:t>
            </a:r>
          </a:p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Noto Sans JP Bold"/>
              </a:rPr>
              <a:t>17P目参照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347438"/>
            <a:ext cx="2287934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2380333" y="2626409"/>
            <a:ext cx="13527335" cy="7500662"/>
            <a:chOff x="0" y="0"/>
            <a:chExt cx="3562755" cy="19754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2755" cy="1975483"/>
            </a:xfrm>
            <a:custGeom>
              <a:avLst/>
              <a:gdLst/>
              <a:ahLst/>
              <a:cxnLst/>
              <a:rect r="r" b="b" t="t" l="l"/>
              <a:pathLst>
                <a:path h="1975483" w="3562755">
                  <a:moveTo>
                    <a:pt x="0" y="0"/>
                  </a:moveTo>
                  <a:lnTo>
                    <a:pt x="3562755" y="0"/>
                  </a:lnTo>
                  <a:lnTo>
                    <a:pt x="3562755" y="1975483"/>
                  </a:lnTo>
                  <a:lnTo>
                    <a:pt x="0" y="19754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09550"/>
              <a:ext cx="812800" cy="1022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392677" y="2619337"/>
            <a:ext cx="13514990" cy="2533688"/>
            <a:chOff x="0" y="0"/>
            <a:chExt cx="3559504" cy="66730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59504" cy="667309"/>
            </a:xfrm>
            <a:custGeom>
              <a:avLst/>
              <a:gdLst/>
              <a:ahLst/>
              <a:cxnLst/>
              <a:rect r="r" b="b" t="t" l="l"/>
              <a:pathLst>
                <a:path h="667309" w="3559504">
                  <a:moveTo>
                    <a:pt x="0" y="0"/>
                  </a:moveTo>
                  <a:lnTo>
                    <a:pt x="3559504" y="0"/>
                  </a:lnTo>
                  <a:lnTo>
                    <a:pt x="3559504" y="667309"/>
                  </a:lnTo>
                  <a:lnTo>
                    <a:pt x="0" y="6673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09550"/>
              <a:ext cx="812800" cy="1022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AutoShape 9" id="9"/>
          <p:cNvSpPr/>
          <p:nvPr/>
        </p:nvSpPr>
        <p:spPr>
          <a:xfrm flipV="true">
            <a:off x="2380333" y="5143500"/>
            <a:ext cx="13527335" cy="1905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flipV="true">
            <a:off x="2392684" y="7648953"/>
            <a:ext cx="13527335" cy="1905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9124950" y="5138738"/>
            <a:ext cx="19050" cy="5864984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2380509" y="2632651"/>
            <a:ext cx="2565368" cy="2506069"/>
            <a:chOff x="0" y="0"/>
            <a:chExt cx="675653" cy="66003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75653" cy="660035"/>
            </a:xfrm>
            <a:custGeom>
              <a:avLst/>
              <a:gdLst/>
              <a:ahLst/>
              <a:cxnLst/>
              <a:rect r="r" b="b" t="t" l="l"/>
              <a:pathLst>
                <a:path h="660035" w="675653">
                  <a:moveTo>
                    <a:pt x="0" y="0"/>
                  </a:moveTo>
                  <a:lnTo>
                    <a:pt x="675653" y="0"/>
                  </a:lnTo>
                  <a:lnTo>
                    <a:pt x="675653" y="660035"/>
                  </a:lnTo>
                  <a:lnTo>
                    <a:pt x="0" y="660035"/>
                  </a:lnTo>
                  <a:close/>
                </a:path>
              </a:pathLst>
            </a:custGeom>
            <a:solidFill>
              <a:srgbClr val="C0DFE1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2537416" y="3401516"/>
            <a:ext cx="2001955" cy="1732686"/>
          </a:xfrm>
          <a:custGeom>
            <a:avLst/>
            <a:gdLst/>
            <a:ahLst/>
            <a:cxnLst/>
            <a:rect r="r" b="b" t="t" l="l"/>
            <a:pathLst>
              <a:path h="1732686" w="2001955">
                <a:moveTo>
                  <a:pt x="0" y="0"/>
                </a:moveTo>
                <a:lnTo>
                  <a:pt x="2001955" y="0"/>
                </a:lnTo>
                <a:lnTo>
                  <a:pt x="2001955" y="1732687"/>
                </a:lnTo>
                <a:lnTo>
                  <a:pt x="0" y="17326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28700" y="933450"/>
            <a:ext cx="8385721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ea typeface="Noto Sans JP Bold"/>
              </a:rPr>
              <a:t>ペルソナ(お客様像)を作成する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1821895"/>
            <a:ext cx="5019387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288">
                <a:solidFill>
                  <a:srgbClr val="000000"/>
                </a:solidFill>
                <a:latin typeface="Inter Italics"/>
              </a:rPr>
              <a:t>PERSONA DESIGN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260453" y="2673108"/>
            <a:ext cx="914400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 Medium"/>
              </a:rPr>
              <a:t>基本情報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091694" y="2673108"/>
            <a:ext cx="1143000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"/>
              </a:rPr>
              <a:t>顧客の写真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260453" y="3122688"/>
            <a:ext cx="608186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 Medium"/>
              </a:rPr>
              <a:t>名前: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239195" y="3122688"/>
            <a:ext cx="608186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 Medium"/>
              </a:rPr>
              <a:t>出身: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929107" y="3122688"/>
            <a:ext cx="1751112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 Medium"/>
              </a:rPr>
              <a:t>学歴: 　　　　卒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929107" y="3522052"/>
            <a:ext cx="1751112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 Medium"/>
              </a:rPr>
              <a:t>職歴: 　　年勤務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929107" y="3924007"/>
            <a:ext cx="608186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 Medium"/>
              </a:rPr>
              <a:t>職種: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929107" y="4325962"/>
            <a:ext cx="608186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 Medium"/>
              </a:rPr>
              <a:t>役職: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239195" y="3730916"/>
            <a:ext cx="608186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 Medium"/>
              </a:rPr>
              <a:t>居住: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239195" y="4342421"/>
            <a:ext cx="1751112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 Medium"/>
              </a:rPr>
              <a:t>年収: 　　　万円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260453" y="3730916"/>
            <a:ext cx="1065312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 Medium"/>
              </a:rPr>
              <a:t>年齢: 　歳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260453" y="4342421"/>
            <a:ext cx="608186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 Medium"/>
              </a:rPr>
              <a:t>性別: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497484" y="5053012"/>
            <a:ext cx="1600200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 Medium"/>
              </a:rPr>
              <a:t>休日の過ごし方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497484" y="5407342"/>
            <a:ext cx="6486969" cy="1828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</p:txBody>
      </p:sp>
      <p:sp>
        <p:nvSpPr>
          <p:cNvPr name="TextBox 32" id="32"/>
          <p:cNvSpPr txBox="true"/>
          <p:nvPr/>
        </p:nvSpPr>
        <p:spPr>
          <a:xfrm rot="0">
            <a:off x="9282112" y="5407342"/>
            <a:ext cx="6486969" cy="1828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2497484" y="7998520"/>
            <a:ext cx="6486969" cy="1828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9282112" y="7998520"/>
            <a:ext cx="6486969" cy="1828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  <a:p>
            <a:pPr marL="302261" indent="-151130" lvl="1">
              <a:lnSpc>
                <a:spcPts val="3486"/>
              </a:lnSpc>
              <a:buFont typeface="Arial"/>
              <a:buChar char="•"/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9282112" y="5053012"/>
            <a:ext cx="1371600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 Medium"/>
              </a:rPr>
              <a:t>生活の価値観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2549625" y="7644190"/>
            <a:ext cx="1828800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 Medium"/>
              </a:rPr>
              <a:t>仕事上での価値観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282112" y="7644190"/>
            <a:ext cx="1371600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ea typeface="セザンヌ Medium"/>
              </a:rPr>
              <a:t>仕事上の性格</a:t>
            </a:r>
          </a:p>
        </p:txBody>
      </p:sp>
      <p:grpSp>
        <p:nvGrpSpPr>
          <p:cNvPr name="Group 38" id="38"/>
          <p:cNvGrpSpPr/>
          <p:nvPr/>
        </p:nvGrpSpPr>
        <p:grpSpPr>
          <a:xfrm rot="2700000">
            <a:off x="15177342" y="-1151832"/>
            <a:ext cx="5371311" cy="3080578"/>
            <a:chOff x="0" y="0"/>
            <a:chExt cx="1414666" cy="811346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414666" cy="811346"/>
            </a:xfrm>
            <a:custGeom>
              <a:avLst/>
              <a:gdLst/>
              <a:ahLst/>
              <a:cxnLst/>
              <a:rect r="r" b="b" t="t" l="l"/>
              <a:pathLst>
                <a:path h="811346" w="1414666">
                  <a:moveTo>
                    <a:pt x="0" y="0"/>
                  </a:moveTo>
                  <a:lnTo>
                    <a:pt x="1414666" y="0"/>
                  </a:lnTo>
                  <a:lnTo>
                    <a:pt x="1414666" y="811346"/>
                  </a:lnTo>
                  <a:lnTo>
                    <a:pt x="0" y="811346"/>
                  </a:lnTo>
                  <a:close/>
                </a:path>
              </a:pathLst>
            </a:custGeom>
            <a:solidFill>
              <a:srgbClr val="069FA9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41" id="41"/>
          <p:cNvSpPr txBox="true"/>
          <p:nvPr/>
        </p:nvSpPr>
        <p:spPr>
          <a:xfrm rot="0">
            <a:off x="16669271" y="264263"/>
            <a:ext cx="1476821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ea typeface="Noto Sans JP Bold"/>
              </a:rPr>
              <a:t>資料</a:t>
            </a:r>
          </a:p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Noto Sans JP Bold"/>
              </a:rPr>
              <a:t>18P目参照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347438"/>
            <a:ext cx="2287934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28700" y="933450"/>
            <a:ext cx="9753600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ea typeface="Noto Sans JP Bold"/>
              </a:rPr>
              <a:t>他の企業ではやっていない強みは？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821895"/>
            <a:ext cx="5019387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288">
                <a:solidFill>
                  <a:srgbClr val="000000"/>
                </a:solidFill>
                <a:latin typeface="Inter Italics"/>
              </a:rPr>
              <a:t>STORENGTH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28700" y="2574406"/>
            <a:ext cx="7405460" cy="7536907"/>
            <a:chOff x="0" y="0"/>
            <a:chExt cx="1950409" cy="19850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50409" cy="1985029"/>
            </a:xfrm>
            <a:custGeom>
              <a:avLst/>
              <a:gdLst/>
              <a:ahLst/>
              <a:cxnLst/>
              <a:rect r="r" b="b" t="t" l="l"/>
              <a:pathLst>
                <a:path h="1985029" w="1950409">
                  <a:moveTo>
                    <a:pt x="53317" y="0"/>
                  </a:moveTo>
                  <a:lnTo>
                    <a:pt x="1897092" y="0"/>
                  </a:lnTo>
                  <a:cubicBezTo>
                    <a:pt x="1926539" y="0"/>
                    <a:pt x="1950409" y="23871"/>
                    <a:pt x="1950409" y="53317"/>
                  </a:cubicBezTo>
                  <a:lnTo>
                    <a:pt x="1950409" y="1931712"/>
                  </a:lnTo>
                  <a:cubicBezTo>
                    <a:pt x="1950409" y="1945852"/>
                    <a:pt x="1944792" y="1959414"/>
                    <a:pt x="1934793" y="1969413"/>
                  </a:cubicBezTo>
                  <a:cubicBezTo>
                    <a:pt x="1924794" y="1979412"/>
                    <a:pt x="1911233" y="1985029"/>
                    <a:pt x="1897092" y="1985029"/>
                  </a:cubicBezTo>
                  <a:lnTo>
                    <a:pt x="53317" y="1985029"/>
                  </a:lnTo>
                  <a:cubicBezTo>
                    <a:pt x="39177" y="1985029"/>
                    <a:pt x="25615" y="1979412"/>
                    <a:pt x="15616" y="1969413"/>
                  </a:cubicBezTo>
                  <a:cubicBezTo>
                    <a:pt x="5617" y="1959414"/>
                    <a:pt x="0" y="1945852"/>
                    <a:pt x="0" y="1931712"/>
                  </a:cubicBezTo>
                  <a:lnTo>
                    <a:pt x="0" y="53317"/>
                  </a:lnTo>
                  <a:cubicBezTo>
                    <a:pt x="0" y="39177"/>
                    <a:pt x="5617" y="25615"/>
                    <a:pt x="15616" y="15616"/>
                  </a:cubicBezTo>
                  <a:cubicBezTo>
                    <a:pt x="25615" y="5617"/>
                    <a:pt x="39177" y="0"/>
                    <a:pt x="53317" y="0"/>
                  </a:cubicBezTo>
                  <a:close/>
                </a:path>
              </a:pathLst>
            </a:custGeom>
            <a:solidFill>
              <a:srgbClr val="0383C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09550"/>
              <a:ext cx="812800" cy="1022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144000" y="2574406"/>
            <a:ext cx="7405460" cy="7536907"/>
            <a:chOff x="0" y="0"/>
            <a:chExt cx="1950409" cy="198502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50409" cy="1985029"/>
            </a:xfrm>
            <a:custGeom>
              <a:avLst/>
              <a:gdLst/>
              <a:ahLst/>
              <a:cxnLst/>
              <a:rect r="r" b="b" t="t" l="l"/>
              <a:pathLst>
                <a:path h="1985029" w="1950409">
                  <a:moveTo>
                    <a:pt x="53317" y="0"/>
                  </a:moveTo>
                  <a:lnTo>
                    <a:pt x="1897092" y="0"/>
                  </a:lnTo>
                  <a:cubicBezTo>
                    <a:pt x="1926539" y="0"/>
                    <a:pt x="1950409" y="23871"/>
                    <a:pt x="1950409" y="53317"/>
                  </a:cubicBezTo>
                  <a:lnTo>
                    <a:pt x="1950409" y="1931712"/>
                  </a:lnTo>
                  <a:cubicBezTo>
                    <a:pt x="1950409" y="1945852"/>
                    <a:pt x="1944792" y="1959414"/>
                    <a:pt x="1934793" y="1969413"/>
                  </a:cubicBezTo>
                  <a:cubicBezTo>
                    <a:pt x="1924794" y="1979412"/>
                    <a:pt x="1911233" y="1985029"/>
                    <a:pt x="1897092" y="1985029"/>
                  </a:cubicBezTo>
                  <a:lnTo>
                    <a:pt x="53317" y="1985029"/>
                  </a:lnTo>
                  <a:cubicBezTo>
                    <a:pt x="39177" y="1985029"/>
                    <a:pt x="25615" y="1979412"/>
                    <a:pt x="15616" y="1969413"/>
                  </a:cubicBezTo>
                  <a:cubicBezTo>
                    <a:pt x="5617" y="1959414"/>
                    <a:pt x="0" y="1945852"/>
                    <a:pt x="0" y="1931712"/>
                  </a:cubicBezTo>
                  <a:lnTo>
                    <a:pt x="0" y="53317"/>
                  </a:lnTo>
                  <a:cubicBezTo>
                    <a:pt x="0" y="39177"/>
                    <a:pt x="5617" y="25615"/>
                    <a:pt x="15616" y="15616"/>
                  </a:cubicBezTo>
                  <a:cubicBezTo>
                    <a:pt x="25615" y="5617"/>
                    <a:pt x="39177" y="0"/>
                    <a:pt x="53317" y="0"/>
                  </a:cubicBezTo>
                  <a:close/>
                </a:path>
              </a:pathLst>
            </a:custGeom>
            <a:solidFill>
              <a:srgbClr val="069FA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09550"/>
              <a:ext cx="812800" cy="1022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310079" y="4361231"/>
            <a:ext cx="6872081" cy="1183281"/>
            <a:chOff x="0" y="0"/>
            <a:chExt cx="1809931" cy="31164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809931" cy="311646"/>
            </a:xfrm>
            <a:custGeom>
              <a:avLst/>
              <a:gdLst/>
              <a:ahLst/>
              <a:cxnLst/>
              <a:rect r="r" b="b" t="t" l="l"/>
              <a:pathLst>
                <a:path h="311646" w="1809931">
                  <a:moveTo>
                    <a:pt x="13519" y="0"/>
                  </a:moveTo>
                  <a:lnTo>
                    <a:pt x="1796412" y="0"/>
                  </a:lnTo>
                  <a:cubicBezTo>
                    <a:pt x="1799997" y="0"/>
                    <a:pt x="1803436" y="1424"/>
                    <a:pt x="1805971" y="3960"/>
                  </a:cubicBezTo>
                  <a:cubicBezTo>
                    <a:pt x="1808507" y="6495"/>
                    <a:pt x="1809931" y="9933"/>
                    <a:pt x="1809931" y="13519"/>
                  </a:cubicBezTo>
                  <a:lnTo>
                    <a:pt x="1809931" y="298127"/>
                  </a:lnTo>
                  <a:cubicBezTo>
                    <a:pt x="1809931" y="301712"/>
                    <a:pt x="1808507" y="305151"/>
                    <a:pt x="1805971" y="307686"/>
                  </a:cubicBezTo>
                  <a:cubicBezTo>
                    <a:pt x="1803436" y="310222"/>
                    <a:pt x="1799997" y="311646"/>
                    <a:pt x="1796412" y="311646"/>
                  </a:cubicBezTo>
                  <a:lnTo>
                    <a:pt x="13519" y="311646"/>
                  </a:lnTo>
                  <a:cubicBezTo>
                    <a:pt x="9933" y="311646"/>
                    <a:pt x="6495" y="310222"/>
                    <a:pt x="3960" y="307686"/>
                  </a:cubicBezTo>
                  <a:cubicBezTo>
                    <a:pt x="1424" y="305151"/>
                    <a:pt x="0" y="301712"/>
                    <a:pt x="0" y="298127"/>
                  </a:cubicBezTo>
                  <a:lnTo>
                    <a:pt x="0" y="13519"/>
                  </a:lnTo>
                  <a:cubicBezTo>
                    <a:pt x="0" y="9933"/>
                    <a:pt x="1424" y="6495"/>
                    <a:pt x="3960" y="3960"/>
                  </a:cubicBezTo>
                  <a:cubicBezTo>
                    <a:pt x="6495" y="1424"/>
                    <a:pt x="9933" y="0"/>
                    <a:pt x="13519" y="0"/>
                  </a:cubicBezTo>
                  <a:close/>
                </a:path>
              </a:pathLst>
            </a:custGeom>
            <a:solidFill>
              <a:srgbClr val="FDFEFD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425379" y="4361231"/>
            <a:ext cx="6872081" cy="1183281"/>
            <a:chOff x="0" y="0"/>
            <a:chExt cx="1809931" cy="31164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809931" cy="311646"/>
            </a:xfrm>
            <a:custGeom>
              <a:avLst/>
              <a:gdLst/>
              <a:ahLst/>
              <a:cxnLst/>
              <a:rect r="r" b="b" t="t" l="l"/>
              <a:pathLst>
                <a:path h="311646" w="1809931">
                  <a:moveTo>
                    <a:pt x="13519" y="0"/>
                  </a:moveTo>
                  <a:lnTo>
                    <a:pt x="1796412" y="0"/>
                  </a:lnTo>
                  <a:cubicBezTo>
                    <a:pt x="1799997" y="0"/>
                    <a:pt x="1803436" y="1424"/>
                    <a:pt x="1805971" y="3960"/>
                  </a:cubicBezTo>
                  <a:cubicBezTo>
                    <a:pt x="1808507" y="6495"/>
                    <a:pt x="1809931" y="9933"/>
                    <a:pt x="1809931" y="13519"/>
                  </a:cubicBezTo>
                  <a:lnTo>
                    <a:pt x="1809931" y="298127"/>
                  </a:lnTo>
                  <a:cubicBezTo>
                    <a:pt x="1809931" y="301712"/>
                    <a:pt x="1808507" y="305151"/>
                    <a:pt x="1805971" y="307686"/>
                  </a:cubicBezTo>
                  <a:cubicBezTo>
                    <a:pt x="1803436" y="310222"/>
                    <a:pt x="1799997" y="311646"/>
                    <a:pt x="1796412" y="311646"/>
                  </a:cubicBezTo>
                  <a:lnTo>
                    <a:pt x="13519" y="311646"/>
                  </a:lnTo>
                  <a:cubicBezTo>
                    <a:pt x="9933" y="311646"/>
                    <a:pt x="6495" y="310222"/>
                    <a:pt x="3960" y="307686"/>
                  </a:cubicBezTo>
                  <a:cubicBezTo>
                    <a:pt x="1424" y="305151"/>
                    <a:pt x="0" y="301712"/>
                    <a:pt x="0" y="298127"/>
                  </a:cubicBezTo>
                  <a:lnTo>
                    <a:pt x="0" y="13519"/>
                  </a:lnTo>
                  <a:cubicBezTo>
                    <a:pt x="0" y="9933"/>
                    <a:pt x="1424" y="6495"/>
                    <a:pt x="3960" y="3960"/>
                  </a:cubicBezTo>
                  <a:cubicBezTo>
                    <a:pt x="6495" y="1424"/>
                    <a:pt x="9933" y="0"/>
                    <a:pt x="13519" y="0"/>
                  </a:cubicBezTo>
                  <a:close/>
                </a:path>
              </a:pathLst>
            </a:custGeom>
            <a:solidFill>
              <a:srgbClr val="FDFEFD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10079" y="5776673"/>
            <a:ext cx="6872081" cy="1183281"/>
            <a:chOff x="0" y="0"/>
            <a:chExt cx="1809931" cy="31164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809931" cy="311646"/>
            </a:xfrm>
            <a:custGeom>
              <a:avLst/>
              <a:gdLst/>
              <a:ahLst/>
              <a:cxnLst/>
              <a:rect r="r" b="b" t="t" l="l"/>
              <a:pathLst>
                <a:path h="311646" w="1809931">
                  <a:moveTo>
                    <a:pt x="13519" y="0"/>
                  </a:moveTo>
                  <a:lnTo>
                    <a:pt x="1796412" y="0"/>
                  </a:lnTo>
                  <a:cubicBezTo>
                    <a:pt x="1799997" y="0"/>
                    <a:pt x="1803436" y="1424"/>
                    <a:pt x="1805971" y="3960"/>
                  </a:cubicBezTo>
                  <a:cubicBezTo>
                    <a:pt x="1808507" y="6495"/>
                    <a:pt x="1809931" y="9933"/>
                    <a:pt x="1809931" y="13519"/>
                  </a:cubicBezTo>
                  <a:lnTo>
                    <a:pt x="1809931" y="298127"/>
                  </a:lnTo>
                  <a:cubicBezTo>
                    <a:pt x="1809931" y="301712"/>
                    <a:pt x="1808507" y="305151"/>
                    <a:pt x="1805971" y="307686"/>
                  </a:cubicBezTo>
                  <a:cubicBezTo>
                    <a:pt x="1803436" y="310222"/>
                    <a:pt x="1799997" y="311646"/>
                    <a:pt x="1796412" y="311646"/>
                  </a:cubicBezTo>
                  <a:lnTo>
                    <a:pt x="13519" y="311646"/>
                  </a:lnTo>
                  <a:cubicBezTo>
                    <a:pt x="9933" y="311646"/>
                    <a:pt x="6495" y="310222"/>
                    <a:pt x="3960" y="307686"/>
                  </a:cubicBezTo>
                  <a:cubicBezTo>
                    <a:pt x="1424" y="305151"/>
                    <a:pt x="0" y="301712"/>
                    <a:pt x="0" y="298127"/>
                  </a:cubicBezTo>
                  <a:lnTo>
                    <a:pt x="0" y="13519"/>
                  </a:lnTo>
                  <a:cubicBezTo>
                    <a:pt x="0" y="9933"/>
                    <a:pt x="1424" y="6495"/>
                    <a:pt x="3960" y="3960"/>
                  </a:cubicBezTo>
                  <a:cubicBezTo>
                    <a:pt x="6495" y="1424"/>
                    <a:pt x="9933" y="0"/>
                    <a:pt x="1351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323850"/>
              <a:ext cx="812800" cy="1136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425379" y="5776673"/>
            <a:ext cx="6872081" cy="1183281"/>
            <a:chOff x="0" y="0"/>
            <a:chExt cx="1809931" cy="31164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809931" cy="311646"/>
            </a:xfrm>
            <a:custGeom>
              <a:avLst/>
              <a:gdLst/>
              <a:ahLst/>
              <a:cxnLst/>
              <a:rect r="r" b="b" t="t" l="l"/>
              <a:pathLst>
                <a:path h="311646" w="1809931">
                  <a:moveTo>
                    <a:pt x="13519" y="0"/>
                  </a:moveTo>
                  <a:lnTo>
                    <a:pt x="1796412" y="0"/>
                  </a:lnTo>
                  <a:cubicBezTo>
                    <a:pt x="1799997" y="0"/>
                    <a:pt x="1803436" y="1424"/>
                    <a:pt x="1805971" y="3960"/>
                  </a:cubicBezTo>
                  <a:cubicBezTo>
                    <a:pt x="1808507" y="6495"/>
                    <a:pt x="1809931" y="9933"/>
                    <a:pt x="1809931" y="13519"/>
                  </a:cubicBezTo>
                  <a:lnTo>
                    <a:pt x="1809931" y="298127"/>
                  </a:lnTo>
                  <a:cubicBezTo>
                    <a:pt x="1809931" y="301712"/>
                    <a:pt x="1808507" y="305151"/>
                    <a:pt x="1805971" y="307686"/>
                  </a:cubicBezTo>
                  <a:cubicBezTo>
                    <a:pt x="1803436" y="310222"/>
                    <a:pt x="1799997" y="311646"/>
                    <a:pt x="1796412" y="311646"/>
                  </a:cubicBezTo>
                  <a:lnTo>
                    <a:pt x="13519" y="311646"/>
                  </a:lnTo>
                  <a:cubicBezTo>
                    <a:pt x="9933" y="311646"/>
                    <a:pt x="6495" y="310222"/>
                    <a:pt x="3960" y="307686"/>
                  </a:cubicBezTo>
                  <a:cubicBezTo>
                    <a:pt x="1424" y="305151"/>
                    <a:pt x="0" y="301712"/>
                    <a:pt x="0" y="298127"/>
                  </a:cubicBezTo>
                  <a:lnTo>
                    <a:pt x="0" y="13519"/>
                  </a:lnTo>
                  <a:cubicBezTo>
                    <a:pt x="0" y="9933"/>
                    <a:pt x="1424" y="6495"/>
                    <a:pt x="3960" y="3960"/>
                  </a:cubicBezTo>
                  <a:cubicBezTo>
                    <a:pt x="6495" y="1424"/>
                    <a:pt x="9933" y="0"/>
                    <a:pt x="1351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323850"/>
              <a:ext cx="812800" cy="1136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310079" y="7188554"/>
            <a:ext cx="6872081" cy="1183281"/>
            <a:chOff x="0" y="0"/>
            <a:chExt cx="1809931" cy="31164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809931" cy="311646"/>
            </a:xfrm>
            <a:custGeom>
              <a:avLst/>
              <a:gdLst/>
              <a:ahLst/>
              <a:cxnLst/>
              <a:rect r="r" b="b" t="t" l="l"/>
              <a:pathLst>
                <a:path h="311646" w="1809931">
                  <a:moveTo>
                    <a:pt x="13519" y="0"/>
                  </a:moveTo>
                  <a:lnTo>
                    <a:pt x="1796412" y="0"/>
                  </a:lnTo>
                  <a:cubicBezTo>
                    <a:pt x="1799997" y="0"/>
                    <a:pt x="1803436" y="1424"/>
                    <a:pt x="1805971" y="3960"/>
                  </a:cubicBezTo>
                  <a:cubicBezTo>
                    <a:pt x="1808507" y="6495"/>
                    <a:pt x="1809931" y="9933"/>
                    <a:pt x="1809931" y="13519"/>
                  </a:cubicBezTo>
                  <a:lnTo>
                    <a:pt x="1809931" y="298127"/>
                  </a:lnTo>
                  <a:cubicBezTo>
                    <a:pt x="1809931" y="301712"/>
                    <a:pt x="1808507" y="305151"/>
                    <a:pt x="1805971" y="307686"/>
                  </a:cubicBezTo>
                  <a:cubicBezTo>
                    <a:pt x="1803436" y="310222"/>
                    <a:pt x="1799997" y="311646"/>
                    <a:pt x="1796412" y="311646"/>
                  </a:cubicBezTo>
                  <a:lnTo>
                    <a:pt x="13519" y="311646"/>
                  </a:lnTo>
                  <a:cubicBezTo>
                    <a:pt x="9933" y="311646"/>
                    <a:pt x="6495" y="310222"/>
                    <a:pt x="3960" y="307686"/>
                  </a:cubicBezTo>
                  <a:cubicBezTo>
                    <a:pt x="1424" y="305151"/>
                    <a:pt x="0" y="301712"/>
                    <a:pt x="0" y="298127"/>
                  </a:cubicBezTo>
                  <a:lnTo>
                    <a:pt x="0" y="13519"/>
                  </a:lnTo>
                  <a:cubicBezTo>
                    <a:pt x="0" y="9933"/>
                    <a:pt x="1424" y="6495"/>
                    <a:pt x="3960" y="3960"/>
                  </a:cubicBezTo>
                  <a:cubicBezTo>
                    <a:pt x="6495" y="1424"/>
                    <a:pt x="9933" y="0"/>
                    <a:pt x="1351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23850"/>
              <a:ext cx="812800" cy="1136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425379" y="7188554"/>
            <a:ext cx="6872081" cy="1183281"/>
            <a:chOff x="0" y="0"/>
            <a:chExt cx="1809931" cy="31164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809931" cy="311646"/>
            </a:xfrm>
            <a:custGeom>
              <a:avLst/>
              <a:gdLst/>
              <a:ahLst/>
              <a:cxnLst/>
              <a:rect r="r" b="b" t="t" l="l"/>
              <a:pathLst>
                <a:path h="311646" w="1809931">
                  <a:moveTo>
                    <a:pt x="13519" y="0"/>
                  </a:moveTo>
                  <a:lnTo>
                    <a:pt x="1796412" y="0"/>
                  </a:lnTo>
                  <a:cubicBezTo>
                    <a:pt x="1799997" y="0"/>
                    <a:pt x="1803436" y="1424"/>
                    <a:pt x="1805971" y="3960"/>
                  </a:cubicBezTo>
                  <a:cubicBezTo>
                    <a:pt x="1808507" y="6495"/>
                    <a:pt x="1809931" y="9933"/>
                    <a:pt x="1809931" y="13519"/>
                  </a:cubicBezTo>
                  <a:lnTo>
                    <a:pt x="1809931" y="298127"/>
                  </a:lnTo>
                  <a:cubicBezTo>
                    <a:pt x="1809931" y="301712"/>
                    <a:pt x="1808507" y="305151"/>
                    <a:pt x="1805971" y="307686"/>
                  </a:cubicBezTo>
                  <a:cubicBezTo>
                    <a:pt x="1803436" y="310222"/>
                    <a:pt x="1799997" y="311646"/>
                    <a:pt x="1796412" y="311646"/>
                  </a:cubicBezTo>
                  <a:lnTo>
                    <a:pt x="13519" y="311646"/>
                  </a:lnTo>
                  <a:cubicBezTo>
                    <a:pt x="9933" y="311646"/>
                    <a:pt x="6495" y="310222"/>
                    <a:pt x="3960" y="307686"/>
                  </a:cubicBezTo>
                  <a:cubicBezTo>
                    <a:pt x="1424" y="305151"/>
                    <a:pt x="0" y="301712"/>
                    <a:pt x="0" y="298127"/>
                  </a:cubicBezTo>
                  <a:lnTo>
                    <a:pt x="0" y="13519"/>
                  </a:lnTo>
                  <a:cubicBezTo>
                    <a:pt x="0" y="9933"/>
                    <a:pt x="1424" y="6495"/>
                    <a:pt x="3960" y="3960"/>
                  </a:cubicBezTo>
                  <a:cubicBezTo>
                    <a:pt x="6495" y="1424"/>
                    <a:pt x="9933" y="0"/>
                    <a:pt x="1351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323850"/>
              <a:ext cx="812800" cy="1136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310079" y="8600435"/>
            <a:ext cx="6872081" cy="1183281"/>
            <a:chOff x="0" y="0"/>
            <a:chExt cx="1809931" cy="31164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809931" cy="311646"/>
            </a:xfrm>
            <a:custGeom>
              <a:avLst/>
              <a:gdLst/>
              <a:ahLst/>
              <a:cxnLst/>
              <a:rect r="r" b="b" t="t" l="l"/>
              <a:pathLst>
                <a:path h="311646" w="1809931">
                  <a:moveTo>
                    <a:pt x="13519" y="0"/>
                  </a:moveTo>
                  <a:lnTo>
                    <a:pt x="1796412" y="0"/>
                  </a:lnTo>
                  <a:cubicBezTo>
                    <a:pt x="1799997" y="0"/>
                    <a:pt x="1803436" y="1424"/>
                    <a:pt x="1805971" y="3960"/>
                  </a:cubicBezTo>
                  <a:cubicBezTo>
                    <a:pt x="1808507" y="6495"/>
                    <a:pt x="1809931" y="9933"/>
                    <a:pt x="1809931" y="13519"/>
                  </a:cubicBezTo>
                  <a:lnTo>
                    <a:pt x="1809931" y="298127"/>
                  </a:lnTo>
                  <a:cubicBezTo>
                    <a:pt x="1809931" y="301712"/>
                    <a:pt x="1808507" y="305151"/>
                    <a:pt x="1805971" y="307686"/>
                  </a:cubicBezTo>
                  <a:cubicBezTo>
                    <a:pt x="1803436" y="310222"/>
                    <a:pt x="1799997" y="311646"/>
                    <a:pt x="1796412" y="311646"/>
                  </a:cubicBezTo>
                  <a:lnTo>
                    <a:pt x="13519" y="311646"/>
                  </a:lnTo>
                  <a:cubicBezTo>
                    <a:pt x="9933" y="311646"/>
                    <a:pt x="6495" y="310222"/>
                    <a:pt x="3960" y="307686"/>
                  </a:cubicBezTo>
                  <a:cubicBezTo>
                    <a:pt x="1424" y="305151"/>
                    <a:pt x="0" y="301712"/>
                    <a:pt x="0" y="298127"/>
                  </a:cubicBezTo>
                  <a:lnTo>
                    <a:pt x="0" y="13519"/>
                  </a:lnTo>
                  <a:cubicBezTo>
                    <a:pt x="0" y="9933"/>
                    <a:pt x="1424" y="6495"/>
                    <a:pt x="3960" y="3960"/>
                  </a:cubicBezTo>
                  <a:cubicBezTo>
                    <a:pt x="6495" y="1424"/>
                    <a:pt x="9933" y="0"/>
                    <a:pt x="1351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323850"/>
              <a:ext cx="812800" cy="1136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9425379" y="8600435"/>
            <a:ext cx="6872081" cy="1183281"/>
            <a:chOff x="0" y="0"/>
            <a:chExt cx="1809931" cy="311646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809931" cy="311646"/>
            </a:xfrm>
            <a:custGeom>
              <a:avLst/>
              <a:gdLst/>
              <a:ahLst/>
              <a:cxnLst/>
              <a:rect r="r" b="b" t="t" l="l"/>
              <a:pathLst>
                <a:path h="311646" w="1809931">
                  <a:moveTo>
                    <a:pt x="13519" y="0"/>
                  </a:moveTo>
                  <a:lnTo>
                    <a:pt x="1796412" y="0"/>
                  </a:lnTo>
                  <a:cubicBezTo>
                    <a:pt x="1799997" y="0"/>
                    <a:pt x="1803436" y="1424"/>
                    <a:pt x="1805971" y="3960"/>
                  </a:cubicBezTo>
                  <a:cubicBezTo>
                    <a:pt x="1808507" y="6495"/>
                    <a:pt x="1809931" y="9933"/>
                    <a:pt x="1809931" y="13519"/>
                  </a:cubicBezTo>
                  <a:lnTo>
                    <a:pt x="1809931" y="298127"/>
                  </a:lnTo>
                  <a:cubicBezTo>
                    <a:pt x="1809931" y="301712"/>
                    <a:pt x="1808507" y="305151"/>
                    <a:pt x="1805971" y="307686"/>
                  </a:cubicBezTo>
                  <a:cubicBezTo>
                    <a:pt x="1803436" y="310222"/>
                    <a:pt x="1799997" y="311646"/>
                    <a:pt x="1796412" y="311646"/>
                  </a:cubicBezTo>
                  <a:lnTo>
                    <a:pt x="13519" y="311646"/>
                  </a:lnTo>
                  <a:cubicBezTo>
                    <a:pt x="9933" y="311646"/>
                    <a:pt x="6495" y="310222"/>
                    <a:pt x="3960" y="307686"/>
                  </a:cubicBezTo>
                  <a:cubicBezTo>
                    <a:pt x="1424" y="305151"/>
                    <a:pt x="0" y="301712"/>
                    <a:pt x="0" y="298127"/>
                  </a:cubicBezTo>
                  <a:lnTo>
                    <a:pt x="0" y="13519"/>
                  </a:lnTo>
                  <a:cubicBezTo>
                    <a:pt x="0" y="9933"/>
                    <a:pt x="1424" y="6495"/>
                    <a:pt x="3960" y="3960"/>
                  </a:cubicBezTo>
                  <a:cubicBezTo>
                    <a:pt x="6495" y="1424"/>
                    <a:pt x="9933" y="0"/>
                    <a:pt x="1351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0" y="-323850"/>
              <a:ext cx="812800" cy="1136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3131230" y="3239516"/>
            <a:ext cx="320040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ea typeface="Noto Sans JP Bold"/>
              </a:rPr>
              <a:t>競合他社の強み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1703730" y="3239516"/>
            <a:ext cx="228600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ea typeface="Noto Sans JP Bold"/>
              </a:rPr>
              <a:t>自社の強み</a:t>
            </a:r>
          </a:p>
        </p:txBody>
      </p:sp>
      <p:grpSp>
        <p:nvGrpSpPr>
          <p:cNvPr name="Group 37" id="37"/>
          <p:cNvGrpSpPr/>
          <p:nvPr/>
        </p:nvGrpSpPr>
        <p:grpSpPr>
          <a:xfrm rot="2700000">
            <a:off x="15177342" y="-1151832"/>
            <a:ext cx="5371311" cy="3080578"/>
            <a:chOff x="0" y="0"/>
            <a:chExt cx="1414666" cy="811346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414666" cy="811346"/>
            </a:xfrm>
            <a:custGeom>
              <a:avLst/>
              <a:gdLst/>
              <a:ahLst/>
              <a:cxnLst/>
              <a:rect r="r" b="b" t="t" l="l"/>
              <a:pathLst>
                <a:path h="811346" w="1414666">
                  <a:moveTo>
                    <a:pt x="0" y="0"/>
                  </a:moveTo>
                  <a:lnTo>
                    <a:pt x="1414666" y="0"/>
                  </a:lnTo>
                  <a:lnTo>
                    <a:pt x="1414666" y="811346"/>
                  </a:lnTo>
                  <a:lnTo>
                    <a:pt x="0" y="811346"/>
                  </a:lnTo>
                  <a:close/>
                </a:path>
              </a:pathLst>
            </a:custGeom>
            <a:solidFill>
              <a:srgbClr val="069FA9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16669234" y="264263"/>
            <a:ext cx="1476896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ea typeface="Noto Sans JP Bold"/>
              </a:rPr>
              <a:t>資料</a:t>
            </a:r>
          </a:p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Noto Sans JP Bold"/>
              </a:rPr>
              <a:t>19</a:t>
            </a:r>
            <a:r>
              <a:rPr lang="en-US" sz="2400">
                <a:solidFill>
                  <a:srgbClr val="FFFFFF"/>
                </a:solidFill>
                <a:latin typeface="Noto Sans JP Bold"/>
              </a:rPr>
              <a:t>P目参照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60775" y="3635879"/>
            <a:ext cx="6253242" cy="1161795"/>
            <a:chOff x="0" y="0"/>
            <a:chExt cx="1646944" cy="30598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46944" cy="305987"/>
            </a:xfrm>
            <a:custGeom>
              <a:avLst/>
              <a:gdLst/>
              <a:ahLst/>
              <a:cxnLst/>
              <a:rect r="r" b="b" t="t" l="l"/>
              <a:pathLst>
                <a:path h="305987" w="1646944">
                  <a:moveTo>
                    <a:pt x="0" y="0"/>
                  </a:moveTo>
                  <a:lnTo>
                    <a:pt x="1646944" y="0"/>
                  </a:lnTo>
                  <a:lnTo>
                    <a:pt x="1646944" y="305987"/>
                  </a:lnTo>
                  <a:lnTo>
                    <a:pt x="0" y="305987"/>
                  </a:lnTo>
                  <a:close/>
                </a:path>
              </a:pathLst>
            </a:custGeom>
            <a:solidFill>
              <a:srgbClr val="22222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ea typeface="Noto Sans JP Bold"/>
                </a:rPr>
                <a:t>商品・サービスの機能・性能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16987" y="3635879"/>
            <a:ext cx="6253242" cy="1161795"/>
            <a:chOff x="0" y="0"/>
            <a:chExt cx="1646944" cy="3059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46944" cy="305987"/>
            </a:xfrm>
            <a:custGeom>
              <a:avLst/>
              <a:gdLst/>
              <a:ahLst/>
              <a:cxnLst/>
              <a:rect r="r" b="b" t="t" l="l"/>
              <a:pathLst>
                <a:path h="305987" w="1646944">
                  <a:moveTo>
                    <a:pt x="0" y="0"/>
                  </a:moveTo>
                  <a:lnTo>
                    <a:pt x="1646944" y="0"/>
                  </a:lnTo>
                  <a:lnTo>
                    <a:pt x="1646944" y="305987"/>
                  </a:lnTo>
                  <a:lnTo>
                    <a:pt x="0" y="305987"/>
                  </a:lnTo>
                  <a:close/>
                </a:path>
              </a:pathLst>
            </a:custGeom>
            <a:solidFill>
              <a:srgbClr val="069FA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ea typeface="Noto Sans JP Bold"/>
                </a:rPr>
                <a:t>顧客が得られるベネフィット</a:t>
              </a:r>
            </a:p>
          </p:txBody>
        </p:sp>
      </p:grpSp>
      <p:sp>
        <p:nvSpPr>
          <p:cNvPr name="AutoShape 8" id="8"/>
          <p:cNvSpPr/>
          <p:nvPr/>
        </p:nvSpPr>
        <p:spPr>
          <a:xfrm>
            <a:off x="9054937" y="3930248"/>
            <a:ext cx="0" cy="5007642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1660775" y="4997699"/>
            <a:ext cx="4661293" cy="748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ea typeface="セザンヌ Medium"/>
              </a:rPr>
              <a:t>・機能、性能、キーワード①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60775" y="5936229"/>
            <a:ext cx="4661293" cy="748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ea typeface="セザンヌ Medium"/>
              </a:rPr>
              <a:t>・機能、性能、キーワード②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60775" y="6874759"/>
            <a:ext cx="4783063" cy="748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ea typeface="セザンヌ Medium"/>
              </a:rPr>
              <a:t>・機能、性能、キーワード③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60775" y="7813289"/>
            <a:ext cx="4783063" cy="748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ea typeface="セザンヌ Medium"/>
              </a:rPr>
              <a:t>・機能、性能、キーワード④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16987" y="4997699"/>
            <a:ext cx="6400279" cy="748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ea typeface="セザンヌ Medium"/>
              </a:rPr>
              <a:t>・ベネフィット①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16987" y="5945754"/>
            <a:ext cx="6400279" cy="748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ea typeface="セザンヌ Medium"/>
              </a:rPr>
              <a:t>・ベネフィット②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16987" y="6874759"/>
            <a:ext cx="6400279" cy="748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ea typeface="セザンヌ Medium"/>
              </a:rPr>
              <a:t>・ベネフィット③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16987" y="7813289"/>
            <a:ext cx="6400279" cy="748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ea typeface="セザンヌ Medium"/>
              </a:rPr>
              <a:t>・ベネフィット④</a:t>
            </a:r>
          </a:p>
        </p:txBody>
      </p:sp>
      <p:sp>
        <p:nvSpPr>
          <p:cNvPr name="AutoShape 17" id="17"/>
          <p:cNvSpPr/>
          <p:nvPr/>
        </p:nvSpPr>
        <p:spPr>
          <a:xfrm>
            <a:off x="1028700" y="2347438"/>
            <a:ext cx="2287934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8" id="18"/>
          <p:cNvSpPr txBox="true"/>
          <p:nvPr/>
        </p:nvSpPr>
        <p:spPr>
          <a:xfrm rot="0">
            <a:off x="1028700" y="933450"/>
            <a:ext cx="12192000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ea typeface="Noto Sans JP Bold"/>
              </a:rPr>
              <a:t>サービスを手にした時の顧客にとっての未来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1821895"/>
            <a:ext cx="5019387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288">
                <a:solidFill>
                  <a:srgbClr val="000000"/>
                </a:solidFill>
                <a:latin typeface="Inter Italics"/>
              </a:rPr>
              <a:t>BENEFITT</a:t>
            </a:r>
          </a:p>
        </p:txBody>
      </p:sp>
      <p:grpSp>
        <p:nvGrpSpPr>
          <p:cNvPr name="Group 20" id="20"/>
          <p:cNvGrpSpPr/>
          <p:nvPr/>
        </p:nvGrpSpPr>
        <p:grpSpPr>
          <a:xfrm rot="2700000">
            <a:off x="15177342" y="-1151832"/>
            <a:ext cx="5371311" cy="3080578"/>
            <a:chOff x="0" y="0"/>
            <a:chExt cx="1414666" cy="81134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414666" cy="811346"/>
            </a:xfrm>
            <a:custGeom>
              <a:avLst/>
              <a:gdLst/>
              <a:ahLst/>
              <a:cxnLst/>
              <a:rect r="r" b="b" t="t" l="l"/>
              <a:pathLst>
                <a:path h="811346" w="1414666">
                  <a:moveTo>
                    <a:pt x="0" y="0"/>
                  </a:moveTo>
                  <a:lnTo>
                    <a:pt x="1414666" y="0"/>
                  </a:lnTo>
                  <a:lnTo>
                    <a:pt x="1414666" y="811346"/>
                  </a:lnTo>
                  <a:lnTo>
                    <a:pt x="0" y="811346"/>
                  </a:lnTo>
                  <a:close/>
                </a:path>
              </a:pathLst>
            </a:custGeom>
            <a:solidFill>
              <a:srgbClr val="069FA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6669234" y="264263"/>
            <a:ext cx="1476896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ea typeface="Noto Sans JP Bold"/>
              </a:rPr>
              <a:t>資料</a:t>
            </a:r>
          </a:p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Noto Sans JP Bold"/>
              </a:rPr>
              <a:t>20</a:t>
            </a:r>
            <a:r>
              <a:rPr lang="en-US" sz="2400">
                <a:solidFill>
                  <a:srgbClr val="FFFFFF"/>
                </a:solidFill>
                <a:latin typeface="Noto Sans JP Bold"/>
              </a:rPr>
              <a:t>P目参照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347438"/>
            <a:ext cx="2287934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28700" y="933450"/>
            <a:ext cx="7924800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ea typeface="Noto Sans JP Bold"/>
              </a:rPr>
              <a:t>『○○会社とは』を連想する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821895"/>
            <a:ext cx="5019387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288">
                <a:solidFill>
                  <a:srgbClr val="000000"/>
                </a:solidFill>
                <a:latin typeface="Inter Italics"/>
              </a:rPr>
              <a:t>BEST PRODUCT </a:t>
            </a:r>
          </a:p>
        </p:txBody>
      </p:sp>
      <p:sp>
        <p:nvSpPr>
          <p:cNvPr name="AutoShape 5" id="5"/>
          <p:cNvSpPr/>
          <p:nvPr/>
        </p:nvSpPr>
        <p:spPr>
          <a:xfrm>
            <a:off x="7119126" y="4446167"/>
            <a:ext cx="371742" cy="1581953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flipH="true">
            <a:off x="10059643" y="5490957"/>
            <a:ext cx="675122" cy="70587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6997011" y="5824709"/>
            <a:ext cx="3271029" cy="1474441"/>
            <a:chOff x="0" y="0"/>
            <a:chExt cx="861506" cy="3883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61506" cy="388330"/>
            </a:xfrm>
            <a:custGeom>
              <a:avLst/>
              <a:gdLst/>
              <a:ahLst/>
              <a:cxnLst/>
              <a:rect r="r" b="b" t="t" l="l"/>
              <a:pathLst>
                <a:path h="388330" w="861506">
                  <a:moveTo>
                    <a:pt x="23668" y="0"/>
                  </a:moveTo>
                  <a:lnTo>
                    <a:pt x="837837" y="0"/>
                  </a:lnTo>
                  <a:cubicBezTo>
                    <a:pt x="844115" y="0"/>
                    <a:pt x="850135" y="2494"/>
                    <a:pt x="854573" y="6932"/>
                  </a:cubicBezTo>
                  <a:cubicBezTo>
                    <a:pt x="859012" y="11371"/>
                    <a:pt x="861506" y="17391"/>
                    <a:pt x="861506" y="23668"/>
                  </a:cubicBezTo>
                  <a:lnTo>
                    <a:pt x="861506" y="364662"/>
                  </a:lnTo>
                  <a:cubicBezTo>
                    <a:pt x="861506" y="377734"/>
                    <a:pt x="850909" y="388330"/>
                    <a:pt x="837837" y="388330"/>
                  </a:cubicBezTo>
                  <a:lnTo>
                    <a:pt x="23668" y="388330"/>
                  </a:lnTo>
                  <a:cubicBezTo>
                    <a:pt x="10597" y="388330"/>
                    <a:pt x="0" y="377734"/>
                    <a:pt x="0" y="364662"/>
                  </a:cubicBezTo>
                  <a:lnTo>
                    <a:pt x="0" y="23668"/>
                  </a:lnTo>
                  <a:cubicBezTo>
                    <a:pt x="0" y="10597"/>
                    <a:pt x="10597" y="0"/>
                    <a:pt x="23668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ea typeface="Noto Sans JP Bold"/>
                </a:rPr>
                <a:t>サービス</a:t>
              </a:r>
            </a:p>
          </p:txBody>
        </p:sp>
      </p:grpSp>
      <p:sp>
        <p:nvSpPr>
          <p:cNvPr name="AutoShape 10" id="10"/>
          <p:cNvSpPr/>
          <p:nvPr/>
        </p:nvSpPr>
        <p:spPr>
          <a:xfrm>
            <a:off x="6105217" y="5373922"/>
            <a:ext cx="891794" cy="818304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flipV="true">
            <a:off x="6224112" y="6561930"/>
            <a:ext cx="772899" cy="230475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flipV="true">
            <a:off x="6998372" y="7294539"/>
            <a:ext cx="616549" cy="433101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flipV="true">
            <a:off x="3441480" y="6884825"/>
            <a:ext cx="772899" cy="230475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flipV="true">
            <a:off x="4981345" y="8492296"/>
            <a:ext cx="772899" cy="230475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>
            <a:off x="8609662" y="5596109"/>
            <a:ext cx="22864" cy="22860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flipH="true">
            <a:off x="9922790" y="4618428"/>
            <a:ext cx="273706" cy="1206281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 flipH="true">
            <a:off x="12988420" y="4620666"/>
            <a:ext cx="675122" cy="70587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 flipH="true">
            <a:off x="10268040" y="6716307"/>
            <a:ext cx="1145289" cy="145179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9" id="19"/>
          <p:cNvSpPr/>
          <p:nvPr/>
        </p:nvSpPr>
        <p:spPr>
          <a:xfrm flipH="true" flipV="true">
            <a:off x="9622279" y="7290642"/>
            <a:ext cx="642909" cy="522859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 flipH="true" flipV="true">
            <a:off x="11609999" y="8491427"/>
            <a:ext cx="642909" cy="522859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 flipH="true">
            <a:off x="13974267" y="6148797"/>
            <a:ext cx="798287" cy="487821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 flipH="true" flipV="true">
            <a:off x="13974267" y="6861485"/>
            <a:ext cx="983635" cy="253767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3" id="23"/>
          <p:cNvSpPr/>
          <p:nvPr/>
        </p:nvSpPr>
        <p:spPr>
          <a:xfrm>
            <a:off x="3258232" y="4849309"/>
            <a:ext cx="595287" cy="159507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4" id="24"/>
          <p:cNvSpPr/>
          <p:nvPr/>
        </p:nvSpPr>
        <p:spPr>
          <a:xfrm flipV="true">
            <a:off x="3442276" y="5550578"/>
            <a:ext cx="412476" cy="209505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5" id="25"/>
          <p:cNvGrpSpPr/>
          <p:nvPr/>
        </p:nvGrpSpPr>
        <p:grpSpPr>
          <a:xfrm rot="0">
            <a:off x="3854752" y="4759601"/>
            <a:ext cx="2250465" cy="875330"/>
            <a:chOff x="0" y="0"/>
            <a:chExt cx="592715" cy="23054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92715" cy="230540"/>
            </a:xfrm>
            <a:custGeom>
              <a:avLst/>
              <a:gdLst/>
              <a:ahLst/>
              <a:cxnLst/>
              <a:rect r="r" b="b" t="t" l="l"/>
              <a:pathLst>
                <a:path h="230540" w="592715">
                  <a:moveTo>
                    <a:pt x="34401" y="0"/>
                  </a:moveTo>
                  <a:lnTo>
                    <a:pt x="558314" y="0"/>
                  </a:lnTo>
                  <a:cubicBezTo>
                    <a:pt x="567437" y="0"/>
                    <a:pt x="576188" y="3624"/>
                    <a:pt x="582639" y="10076"/>
                  </a:cubicBezTo>
                  <a:cubicBezTo>
                    <a:pt x="589091" y="16527"/>
                    <a:pt x="592715" y="25278"/>
                    <a:pt x="592715" y="34401"/>
                  </a:cubicBezTo>
                  <a:lnTo>
                    <a:pt x="592715" y="196138"/>
                  </a:lnTo>
                  <a:cubicBezTo>
                    <a:pt x="592715" y="215138"/>
                    <a:pt x="577313" y="230540"/>
                    <a:pt x="558314" y="230540"/>
                  </a:cubicBezTo>
                  <a:lnTo>
                    <a:pt x="34401" y="230540"/>
                  </a:lnTo>
                  <a:cubicBezTo>
                    <a:pt x="15402" y="230540"/>
                    <a:pt x="0" y="215138"/>
                    <a:pt x="0" y="196138"/>
                  </a:cubicBezTo>
                  <a:lnTo>
                    <a:pt x="0" y="34401"/>
                  </a:lnTo>
                  <a:cubicBezTo>
                    <a:pt x="0" y="15402"/>
                    <a:pt x="15402" y="0"/>
                    <a:pt x="34401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334011" y="6933042"/>
            <a:ext cx="2250465" cy="875330"/>
            <a:chOff x="0" y="0"/>
            <a:chExt cx="592715" cy="2305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592715" cy="230540"/>
            </a:xfrm>
            <a:custGeom>
              <a:avLst/>
              <a:gdLst/>
              <a:ahLst/>
              <a:cxnLst/>
              <a:rect r="r" b="b" t="t" l="l"/>
              <a:pathLst>
                <a:path h="230540" w="592715">
                  <a:moveTo>
                    <a:pt x="34401" y="0"/>
                  </a:moveTo>
                  <a:lnTo>
                    <a:pt x="558314" y="0"/>
                  </a:lnTo>
                  <a:cubicBezTo>
                    <a:pt x="567437" y="0"/>
                    <a:pt x="576188" y="3624"/>
                    <a:pt x="582639" y="10076"/>
                  </a:cubicBezTo>
                  <a:cubicBezTo>
                    <a:pt x="589091" y="16527"/>
                    <a:pt x="592715" y="25278"/>
                    <a:pt x="592715" y="34401"/>
                  </a:cubicBezTo>
                  <a:lnTo>
                    <a:pt x="592715" y="196138"/>
                  </a:lnTo>
                  <a:cubicBezTo>
                    <a:pt x="592715" y="215138"/>
                    <a:pt x="577313" y="230540"/>
                    <a:pt x="558314" y="230540"/>
                  </a:cubicBezTo>
                  <a:lnTo>
                    <a:pt x="34401" y="230540"/>
                  </a:lnTo>
                  <a:cubicBezTo>
                    <a:pt x="15402" y="230540"/>
                    <a:pt x="0" y="215138"/>
                    <a:pt x="0" y="196138"/>
                  </a:cubicBezTo>
                  <a:lnTo>
                    <a:pt x="0" y="34401"/>
                  </a:lnTo>
                  <a:cubicBezTo>
                    <a:pt x="0" y="15402"/>
                    <a:pt x="15402" y="0"/>
                    <a:pt x="34401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191811" y="4321936"/>
            <a:ext cx="2250465" cy="875330"/>
            <a:chOff x="0" y="0"/>
            <a:chExt cx="592715" cy="23054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592715" cy="230540"/>
            </a:xfrm>
            <a:custGeom>
              <a:avLst/>
              <a:gdLst/>
              <a:ahLst/>
              <a:cxnLst/>
              <a:rect r="r" b="b" t="t" l="l"/>
              <a:pathLst>
                <a:path h="230540" w="592715">
                  <a:moveTo>
                    <a:pt x="34401" y="0"/>
                  </a:moveTo>
                  <a:lnTo>
                    <a:pt x="558314" y="0"/>
                  </a:lnTo>
                  <a:cubicBezTo>
                    <a:pt x="567437" y="0"/>
                    <a:pt x="576188" y="3624"/>
                    <a:pt x="582639" y="10076"/>
                  </a:cubicBezTo>
                  <a:cubicBezTo>
                    <a:pt x="589091" y="16527"/>
                    <a:pt x="592715" y="25278"/>
                    <a:pt x="592715" y="34401"/>
                  </a:cubicBezTo>
                  <a:lnTo>
                    <a:pt x="592715" y="196138"/>
                  </a:lnTo>
                  <a:cubicBezTo>
                    <a:pt x="592715" y="215138"/>
                    <a:pt x="577313" y="230540"/>
                    <a:pt x="558314" y="230540"/>
                  </a:cubicBezTo>
                  <a:lnTo>
                    <a:pt x="34401" y="230540"/>
                  </a:lnTo>
                  <a:cubicBezTo>
                    <a:pt x="15402" y="230540"/>
                    <a:pt x="0" y="215138"/>
                    <a:pt x="0" y="196138"/>
                  </a:cubicBezTo>
                  <a:lnTo>
                    <a:pt x="0" y="34401"/>
                  </a:lnTo>
                  <a:cubicBezTo>
                    <a:pt x="0" y="15402"/>
                    <a:pt x="15402" y="0"/>
                    <a:pt x="34401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191811" y="5550578"/>
            <a:ext cx="2250465" cy="875330"/>
            <a:chOff x="0" y="0"/>
            <a:chExt cx="592715" cy="23054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592715" cy="230540"/>
            </a:xfrm>
            <a:custGeom>
              <a:avLst/>
              <a:gdLst/>
              <a:ahLst/>
              <a:cxnLst/>
              <a:rect r="r" b="b" t="t" l="l"/>
              <a:pathLst>
                <a:path h="230540" w="592715">
                  <a:moveTo>
                    <a:pt x="34401" y="0"/>
                  </a:moveTo>
                  <a:lnTo>
                    <a:pt x="558314" y="0"/>
                  </a:lnTo>
                  <a:cubicBezTo>
                    <a:pt x="567437" y="0"/>
                    <a:pt x="576188" y="3624"/>
                    <a:pt x="582639" y="10076"/>
                  </a:cubicBezTo>
                  <a:cubicBezTo>
                    <a:pt x="589091" y="16527"/>
                    <a:pt x="592715" y="25278"/>
                    <a:pt x="592715" y="34401"/>
                  </a:cubicBezTo>
                  <a:lnTo>
                    <a:pt x="592715" y="196138"/>
                  </a:lnTo>
                  <a:cubicBezTo>
                    <a:pt x="592715" y="215138"/>
                    <a:pt x="577313" y="230540"/>
                    <a:pt x="558314" y="230540"/>
                  </a:cubicBezTo>
                  <a:lnTo>
                    <a:pt x="34401" y="230540"/>
                  </a:lnTo>
                  <a:cubicBezTo>
                    <a:pt x="15402" y="230540"/>
                    <a:pt x="0" y="215138"/>
                    <a:pt x="0" y="196138"/>
                  </a:cubicBezTo>
                  <a:lnTo>
                    <a:pt x="0" y="34401"/>
                  </a:lnTo>
                  <a:cubicBezTo>
                    <a:pt x="0" y="15402"/>
                    <a:pt x="15402" y="0"/>
                    <a:pt x="34401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3972286" y="6239502"/>
            <a:ext cx="2250465" cy="875330"/>
            <a:chOff x="0" y="0"/>
            <a:chExt cx="592715" cy="23054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592715" cy="230540"/>
            </a:xfrm>
            <a:custGeom>
              <a:avLst/>
              <a:gdLst/>
              <a:ahLst/>
              <a:cxnLst/>
              <a:rect r="r" b="b" t="t" l="l"/>
              <a:pathLst>
                <a:path h="230540" w="592715">
                  <a:moveTo>
                    <a:pt x="34401" y="0"/>
                  </a:moveTo>
                  <a:lnTo>
                    <a:pt x="558314" y="0"/>
                  </a:lnTo>
                  <a:cubicBezTo>
                    <a:pt x="567437" y="0"/>
                    <a:pt x="576188" y="3624"/>
                    <a:pt x="582639" y="10076"/>
                  </a:cubicBezTo>
                  <a:cubicBezTo>
                    <a:pt x="589091" y="16527"/>
                    <a:pt x="592715" y="25278"/>
                    <a:pt x="592715" y="34401"/>
                  </a:cubicBezTo>
                  <a:lnTo>
                    <a:pt x="592715" y="196138"/>
                  </a:lnTo>
                  <a:cubicBezTo>
                    <a:pt x="592715" y="215138"/>
                    <a:pt x="577313" y="230540"/>
                    <a:pt x="558314" y="230540"/>
                  </a:cubicBezTo>
                  <a:lnTo>
                    <a:pt x="34401" y="230540"/>
                  </a:lnTo>
                  <a:cubicBezTo>
                    <a:pt x="15402" y="230540"/>
                    <a:pt x="0" y="215138"/>
                    <a:pt x="0" y="196138"/>
                  </a:cubicBezTo>
                  <a:lnTo>
                    <a:pt x="0" y="34401"/>
                  </a:lnTo>
                  <a:cubicBezTo>
                    <a:pt x="0" y="15402"/>
                    <a:pt x="15402" y="0"/>
                    <a:pt x="34401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2847054" y="8382970"/>
            <a:ext cx="2250465" cy="875330"/>
            <a:chOff x="0" y="0"/>
            <a:chExt cx="592715" cy="23054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592715" cy="230540"/>
            </a:xfrm>
            <a:custGeom>
              <a:avLst/>
              <a:gdLst/>
              <a:ahLst/>
              <a:cxnLst/>
              <a:rect r="r" b="b" t="t" l="l"/>
              <a:pathLst>
                <a:path h="230540" w="592715">
                  <a:moveTo>
                    <a:pt x="34401" y="0"/>
                  </a:moveTo>
                  <a:lnTo>
                    <a:pt x="558314" y="0"/>
                  </a:lnTo>
                  <a:cubicBezTo>
                    <a:pt x="567437" y="0"/>
                    <a:pt x="576188" y="3624"/>
                    <a:pt x="582639" y="10076"/>
                  </a:cubicBezTo>
                  <a:cubicBezTo>
                    <a:pt x="589091" y="16527"/>
                    <a:pt x="592715" y="25278"/>
                    <a:pt x="592715" y="34401"/>
                  </a:cubicBezTo>
                  <a:lnTo>
                    <a:pt x="592715" y="196138"/>
                  </a:lnTo>
                  <a:cubicBezTo>
                    <a:pt x="592715" y="215138"/>
                    <a:pt x="577313" y="230540"/>
                    <a:pt x="558314" y="230540"/>
                  </a:cubicBezTo>
                  <a:lnTo>
                    <a:pt x="34401" y="230540"/>
                  </a:lnTo>
                  <a:cubicBezTo>
                    <a:pt x="15402" y="230540"/>
                    <a:pt x="0" y="215138"/>
                    <a:pt x="0" y="196138"/>
                  </a:cubicBezTo>
                  <a:lnTo>
                    <a:pt x="0" y="34401"/>
                  </a:lnTo>
                  <a:cubicBezTo>
                    <a:pt x="0" y="15402"/>
                    <a:pt x="15402" y="0"/>
                    <a:pt x="34401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5589476" y="7732204"/>
            <a:ext cx="2250465" cy="875330"/>
            <a:chOff x="0" y="0"/>
            <a:chExt cx="592715" cy="23054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592715" cy="230540"/>
            </a:xfrm>
            <a:custGeom>
              <a:avLst/>
              <a:gdLst/>
              <a:ahLst/>
              <a:cxnLst/>
              <a:rect r="r" b="b" t="t" l="l"/>
              <a:pathLst>
                <a:path h="230540" w="592715">
                  <a:moveTo>
                    <a:pt x="34401" y="0"/>
                  </a:moveTo>
                  <a:lnTo>
                    <a:pt x="558314" y="0"/>
                  </a:lnTo>
                  <a:cubicBezTo>
                    <a:pt x="567437" y="0"/>
                    <a:pt x="576188" y="3624"/>
                    <a:pt x="582639" y="10076"/>
                  </a:cubicBezTo>
                  <a:cubicBezTo>
                    <a:pt x="589091" y="16527"/>
                    <a:pt x="592715" y="25278"/>
                    <a:pt x="592715" y="34401"/>
                  </a:cubicBezTo>
                  <a:lnTo>
                    <a:pt x="592715" y="196138"/>
                  </a:lnTo>
                  <a:cubicBezTo>
                    <a:pt x="592715" y="215138"/>
                    <a:pt x="577313" y="230540"/>
                    <a:pt x="558314" y="230540"/>
                  </a:cubicBezTo>
                  <a:lnTo>
                    <a:pt x="34401" y="230540"/>
                  </a:lnTo>
                  <a:cubicBezTo>
                    <a:pt x="15402" y="230540"/>
                    <a:pt x="0" y="215138"/>
                    <a:pt x="0" y="196138"/>
                  </a:cubicBezTo>
                  <a:lnTo>
                    <a:pt x="0" y="34401"/>
                  </a:lnTo>
                  <a:cubicBezTo>
                    <a:pt x="0" y="15402"/>
                    <a:pt x="15402" y="0"/>
                    <a:pt x="34401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8923382" y="7813500"/>
            <a:ext cx="2683612" cy="875330"/>
            <a:chOff x="0" y="0"/>
            <a:chExt cx="706795" cy="23054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706795" cy="230540"/>
            </a:xfrm>
            <a:custGeom>
              <a:avLst/>
              <a:gdLst/>
              <a:ahLst/>
              <a:cxnLst/>
              <a:rect r="r" b="b" t="t" l="l"/>
              <a:pathLst>
                <a:path h="230540" w="706795">
                  <a:moveTo>
                    <a:pt x="28849" y="0"/>
                  </a:moveTo>
                  <a:lnTo>
                    <a:pt x="677946" y="0"/>
                  </a:lnTo>
                  <a:cubicBezTo>
                    <a:pt x="693879" y="0"/>
                    <a:pt x="706795" y="12916"/>
                    <a:pt x="706795" y="28849"/>
                  </a:cubicBezTo>
                  <a:lnTo>
                    <a:pt x="706795" y="201691"/>
                  </a:lnTo>
                  <a:cubicBezTo>
                    <a:pt x="706795" y="209342"/>
                    <a:pt x="703755" y="216680"/>
                    <a:pt x="698345" y="222090"/>
                  </a:cubicBezTo>
                  <a:cubicBezTo>
                    <a:pt x="692935" y="227500"/>
                    <a:pt x="685597" y="230540"/>
                    <a:pt x="677946" y="230540"/>
                  </a:cubicBezTo>
                  <a:lnTo>
                    <a:pt x="28849" y="230540"/>
                  </a:lnTo>
                  <a:cubicBezTo>
                    <a:pt x="21198" y="230540"/>
                    <a:pt x="13860" y="227500"/>
                    <a:pt x="8450" y="222090"/>
                  </a:cubicBezTo>
                  <a:cubicBezTo>
                    <a:pt x="3039" y="216680"/>
                    <a:pt x="0" y="209342"/>
                    <a:pt x="0" y="201691"/>
                  </a:cubicBezTo>
                  <a:lnTo>
                    <a:pt x="0" y="28849"/>
                  </a:lnTo>
                  <a:cubicBezTo>
                    <a:pt x="0" y="21198"/>
                    <a:pt x="3039" y="13860"/>
                    <a:pt x="8450" y="8450"/>
                  </a:cubicBezTo>
                  <a:cubicBezTo>
                    <a:pt x="13860" y="3039"/>
                    <a:pt x="21198" y="0"/>
                    <a:pt x="28849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2275480" y="8551354"/>
            <a:ext cx="2683612" cy="875330"/>
            <a:chOff x="0" y="0"/>
            <a:chExt cx="706795" cy="23054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706795" cy="230540"/>
            </a:xfrm>
            <a:custGeom>
              <a:avLst/>
              <a:gdLst/>
              <a:ahLst/>
              <a:cxnLst/>
              <a:rect r="r" b="b" t="t" l="l"/>
              <a:pathLst>
                <a:path h="230540" w="706795">
                  <a:moveTo>
                    <a:pt x="28849" y="0"/>
                  </a:moveTo>
                  <a:lnTo>
                    <a:pt x="677946" y="0"/>
                  </a:lnTo>
                  <a:cubicBezTo>
                    <a:pt x="693879" y="0"/>
                    <a:pt x="706795" y="12916"/>
                    <a:pt x="706795" y="28849"/>
                  </a:cubicBezTo>
                  <a:lnTo>
                    <a:pt x="706795" y="201691"/>
                  </a:lnTo>
                  <a:cubicBezTo>
                    <a:pt x="706795" y="209342"/>
                    <a:pt x="703755" y="216680"/>
                    <a:pt x="698345" y="222090"/>
                  </a:cubicBezTo>
                  <a:cubicBezTo>
                    <a:pt x="692935" y="227500"/>
                    <a:pt x="685597" y="230540"/>
                    <a:pt x="677946" y="230540"/>
                  </a:cubicBezTo>
                  <a:lnTo>
                    <a:pt x="28849" y="230540"/>
                  </a:lnTo>
                  <a:cubicBezTo>
                    <a:pt x="21198" y="230540"/>
                    <a:pt x="13860" y="227500"/>
                    <a:pt x="8450" y="222090"/>
                  </a:cubicBezTo>
                  <a:cubicBezTo>
                    <a:pt x="3039" y="216680"/>
                    <a:pt x="0" y="209342"/>
                    <a:pt x="0" y="201691"/>
                  </a:cubicBezTo>
                  <a:lnTo>
                    <a:pt x="0" y="28849"/>
                  </a:lnTo>
                  <a:cubicBezTo>
                    <a:pt x="0" y="21198"/>
                    <a:pt x="3039" y="13860"/>
                    <a:pt x="8450" y="8450"/>
                  </a:cubicBezTo>
                  <a:cubicBezTo>
                    <a:pt x="13860" y="3039"/>
                    <a:pt x="21198" y="0"/>
                    <a:pt x="28849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1" id="51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5023705" y="3570836"/>
            <a:ext cx="2591216" cy="875330"/>
            <a:chOff x="0" y="0"/>
            <a:chExt cx="682460" cy="230540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4" id="54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55" id="55"/>
          <p:cNvGrpSpPr/>
          <p:nvPr/>
        </p:nvGrpSpPr>
        <p:grpSpPr>
          <a:xfrm rot="0">
            <a:off x="9530753" y="3846895"/>
            <a:ext cx="2865078" cy="875330"/>
            <a:chOff x="0" y="0"/>
            <a:chExt cx="754589" cy="23054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754589" cy="230540"/>
            </a:xfrm>
            <a:custGeom>
              <a:avLst/>
              <a:gdLst/>
              <a:ahLst/>
              <a:cxnLst/>
              <a:rect r="r" b="b" t="t" l="l"/>
              <a:pathLst>
                <a:path h="230540" w="754589">
                  <a:moveTo>
                    <a:pt x="27022" y="0"/>
                  </a:moveTo>
                  <a:lnTo>
                    <a:pt x="727567" y="0"/>
                  </a:lnTo>
                  <a:cubicBezTo>
                    <a:pt x="742491" y="0"/>
                    <a:pt x="754589" y="12098"/>
                    <a:pt x="754589" y="27022"/>
                  </a:cubicBezTo>
                  <a:lnTo>
                    <a:pt x="754589" y="203518"/>
                  </a:lnTo>
                  <a:cubicBezTo>
                    <a:pt x="754589" y="210685"/>
                    <a:pt x="751742" y="217558"/>
                    <a:pt x="746674" y="222625"/>
                  </a:cubicBezTo>
                  <a:cubicBezTo>
                    <a:pt x="741607" y="227693"/>
                    <a:pt x="734733" y="230540"/>
                    <a:pt x="727567" y="230540"/>
                  </a:cubicBezTo>
                  <a:lnTo>
                    <a:pt x="27022" y="230540"/>
                  </a:lnTo>
                  <a:cubicBezTo>
                    <a:pt x="12098" y="230540"/>
                    <a:pt x="0" y="218442"/>
                    <a:pt x="0" y="203518"/>
                  </a:cubicBezTo>
                  <a:lnTo>
                    <a:pt x="0" y="27022"/>
                  </a:lnTo>
                  <a:cubicBezTo>
                    <a:pt x="0" y="12098"/>
                    <a:pt x="12098" y="0"/>
                    <a:pt x="27022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7" id="57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58" id="58"/>
          <p:cNvGrpSpPr/>
          <p:nvPr/>
        </p:nvGrpSpPr>
        <p:grpSpPr>
          <a:xfrm rot="0">
            <a:off x="14383842" y="5273467"/>
            <a:ext cx="2591216" cy="875330"/>
            <a:chOff x="0" y="0"/>
            <a:chExt cx="682460" cy="230540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60" id="60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1" id="61"/>
          <p:cNvGrpSpPr/>
          <p:nvPr/>
        </p:nvGrpSpPr>
        <p:grpSpPr>
          <a:xfrm rot="0">
            <a:off x="10734765" y="5053292"/>
            <a:ext cx="2591216" cy="875330"/>
            <a:chOff x="0" y="0"/>
            <a:chExt cx="682460" cy="23054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63" id="63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4" id="64"/>
          <p:cNvGrpSpPr/>
          <p:nvPr/>
        </p:nvGrpSpPr>
        <p:grpSpPr>
          <a:xfrm rot="0">
            <a:off x="13088234" y="4008501"/>
            <a:ext cx="2591216" cy="875330"/>
            <a:chOff x="0" y="0"/>
            <a:chExt cx="682460" cy="230540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66" id="66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7" id="67"/>
          <p:cNvGrpSpPr/>
          <p:nvPr/>
        </p:nvGrpSpPr>
        <p:grpSpPr>
          <a:xfrm rot="0">
            <a:off x="7597045" y="4720779"/>
            <a:ext cx="2025234" cy="875330"/>
            <a:chOff x="0" y="0"/>
            <a:chExt cx="533395" cy="230540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533395" cy="230540"/>
            </a:xfrm>
            <a:custGeom>
              <a:avLst/>
              <a:gdLst/>
              <a:ahLst/>
              <a:cxnLst/>
              <a:rect r="r" b="b" t="t" l="l"/>
              <a:pathLst>
                <a:path h="230540" w="533395">
                  <a:moveTo>
                    <a:pt x="38227" y="0"/>
                  </a:moveTo>
                  <a:lnTo>
                    <a:pt x="495168" y="0"/>
                  </a:lnTo>
                  <a:cubicBezTo>
                    <a:pt x="505306" y="0"/>
                    <a:pt x="515030" y="4028"/>
                    <a:pt x="522199" y="11197"/>
                  </a:cubicBezTo>
                  <a:cubicBezTo>
                    <a:pt x="529368" y="18366"/>
                    <a:pt x="533395" y="28089"/>
                    <a:pt x="533395" y="38227"/>
                  </a:cubicBezTo>
                  <a:lnTo>
                    <a:pt x="533395" y="192312"/>
                  </a:lnTo>
                  <a:cubicBezTo>
                    <a:pt x="533395" y="213425"/>
                    <a:pt x="516280" y="230540"/>
                    <a:pt x="495168" y="230540"/>
                  </a:cubicBezTo>
                  <a:lnTo>
                    <a:pt x="38227" y="230540"/>
                  </a:lnTo>
                  <a:cubicBezTo>
                    <a:pt x="17115" y="230540"/>
                    <a:pt x="0" y="213425"/>
                    <a:pt x="0" y="192312"/>
                  </a:cubicBezTo>
                  <a:lnTo>
                    <a:pt x="0" y="38227"/>
                  </a:lnTo>
                  <a:cubicBezTo>
                    <a:pt x="0" y="17115"/>
                    <a:pt x="17115" y="0"/>
                    <a:pt x="38227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69" id="69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70" id="70"/>
          <p:cNvGrpSpPr/>
          <p:nvPr/>
        </p:nvGrpSpPr>
        <p:grpSpPr>
          <a:xfrm rot="0">
            <a:off x="11383051" y="6423820"/>
            <a:ext cx="2591216" cy="875330"/>
            <a:chOff x="0" y="0"/>
            <a:chExt cx="682460" cy="230540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2" id="72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73" id="73"/>
          <p:cNvGrpSpPr/>
          <p:nvPr/>
        </p:nvGrpSpPr>
        <p:grpSpPr>
          <a:xfrm rot="0">
            <a:off x="14668084" y="6856874"/>
            <a:ext cx="2591216" cy="875330"/>
            <a:chOff x="0" y="0"/>
            <a:chExt cx="682460" cy="230540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5" id="75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76" id="76"/>
          <p:cNvSpPr txBox="true"/>
          <p:nvPr/>
        </p:nvSpPr>
        <p:spPr>
          <a:xfrm rot="0">
            <a:off x="1028700" y="2574521"/>
            <a:ext cx="15789364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ea typeface="Noto Sans JP"/>
              </a:rPr>
              <a:t>企業の特徴を連想ゲームのように書き出していく。</a:t>
            </a:r>
          </a:p>
        </p:txBody>
      </p:sp>
      <p:grpSp>
        <p:nvGrpSpPr>
          <p:cNvPr name="Group 77" id="77"/>
          <p:cNvGrpSpPr/>
          <p:nvPr/>
        </p:nvGrpSpPr>
        <p:grpSpPr>
          <a:xfrm rot="2700000">
            <a:off x="15177342" y="-1151832"/>
            <a:ext cx="5371311" cy="3080578"/>
            <a:chOff x="0" y="0"/>
            <a:chExt cx="1414666" cy="811346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1414666" cy="811346"/>
            </a:xfrm>
            <a:custGeom>
              <a:avLst/>
              <a:gdLst/>
              <a:ahLst/>
              <a:cxnLst/>
              <a:rect r="r" b="b" t="t" l="l"/>
              <a:pathLst>
                <a:path h="811346" w="1414666">
                  <a:moveTo>
                    <a:pt x="0" y="0"/>
                  </a:moveTo>
                  <a:lnTo>
                    <a:pt x="1414666" y="0"/>
                  </a:lnTo>
                  <a:lnTo>
                    <a:pt x="1414666" y="811346"/>
                  </a:lnTo>
                  <a:lnTo>
                    <a:pt x="0" y="811346"/>
                  </a:lnTo>
                  <a:close/>
                </a:path>
              </a:pathLst>
            </a:custGeom>
            <a:solidFill>
              <a:srgbClr val="069FA9"/>
            </a:solidFill>
          </p:spPr>
        </p:sp>
        <p:sp>
          <p:nvSpPr>
            <p:cNvPr name="TextBox 79" id="79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80" id="80"/>
          <p:cNvSpPr txBox="true"/>
          <p:nvPr/>
        </p:nvSpPr>
        <p:spPr>
          <a:xfrm rot="0">
            <a:off x="16669234" y="264263"/>
            <a:ext cx="1476896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ea typeface="Noto Sans JP Bold"/>
              </a:rPr>
              <a:t>資料</a:t>
            </a:r>
          </a:p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Noto Sans JP Bold"/>
              </a:rPr>
              <a:t>21</a:t>
            </a:r>
            <a:r>
              <a:rPr lang="en-US" sz="2400">
                <a:solidFill>
                  <a:srgbClr val="FFFFFF"/>
                </a:solidFill>
                <a:latin typeface="Noto Sans JP Bold"/>
              </a:rPr>
              <a:t>P目参照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347438"/>
            <a:ext cx="2287934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7119126" y="4246142"/>
            <a:ext cx="371742" cy="1581953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flipH="true">
            <a:off x="10059643" y="5290932"/>
            <a:ext cx="675122" cy="70587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6997011" y="5624684"/>
            <a:ext cx="3271029" cy="1474441"/>
            <a:chOff x="0" y="0"/>
            <a:chExt cx="861506" cy="3883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61506" cy="388330"/>
            </a:xfrm>
            <a:custGeom>
              <a:avLst/>
              <a:gdLst/>
              <a:ahLst/>
              <a:cxnLst/>
              <a:rect r="r" b="b" t="t" l="l"/>
              <a:pathLst>
                <a:path h="388330" w="861506">
                  <a:moveTo>
                    <a:pt x="23668" y="0"/>
                  </a:moveTo>
                  <a:lnTo>
                    <a:pt x="837837" y="0"/>
                  </a:lnTo>
                  <a:cubicBezTo>
                    <a:pt x="844115" y="0"/>
                    <a:pt x="850135" y="2494"/>
                    <a:pt x="854573" y="6932"/>
                  </a:cubicBezTo>
                  <a:cubicBezTo>
                    <a:pt x="859012" y="11371"/>
                    <a:pt x="861506" y="17391"/>
                    <a:pt x="861506" y="23668"/>
                  </a:cubicBezTo>
                  <a:lnTo>
                    <a:pt x="861506" y="364662"/>
                  </a:lnTo>
                  <a:cubicBezTo>
                    <a:pt x="861506" y="377734"/>
                    <a:pt x="850909" y="388330"/>
                    <a:pt x="837837" y="388330"/>
                  </a:cubicBezTo>
                  <a:lnTo>
                    <a:pt x="23668" y="388330"/>
                  </a:lnTo>
                  <a:cubicBezTo>
                    <a:pt x="10597" y="388330"/>
                    <a:pt x="0" y="377734"/>
                    <a:pt x="0" y="364662"/>
                  </a:cubicBezTo>
                  <a:lnTo>
                    <a:pt x="0" y="23668"/>
                  </a:lnTo>
                  <a:cubicBezTo>
                    <a:pt x="0" y="10597"/>
                    <a:pt x="10597" y="0"/>
                    <a:pt x="23668" y="0"/>
                  </a:cubicBezTo>
                  <a:close/>
                </a:path>
              </a:pathLst>
            </a:custGeom>
            <a:solidFill>
              <a:srgbClr val="231F2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ea typeface="Noto Sans JP Bold"/>
                </a:rPr>
                <a:t>サービス</a:t>
              </a:r>
            </a:p>
          </p:txBody>
        </p:sp>
      </p:grpSp>
      <p:sp>
        <p:nvSpPr>
          <p:cNvPr name="AutoShape 8" id="8"/>
          <p:cNvSpPr/>
          <p:nvPr/>
        </p:nvSpPr>
        <p:spPr>
          <a:xfrm>
            <a:off x="6105217" y="5173897"/>
            <a:ext cx="891794" cy="818304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flipV="true">
            <a:off x="6224112" y="6361905"/>
            <a:ext cx="772899" cy="230475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flipV="true">
            <a:off x="3441480" y="6684800"/>
            <a:ext cx="772899" cy="230475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8609662" y="5396084"/>
            <a:ext cx="22864" cy="22860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flipH="true">
            <a:off x="9922790" y="4306817"/>
            <a:ext cx="344651" cy="1317867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flipH="true">
            <a:off x="12988420" y="4420641"/>
            <a:ext cx="675122" cy="70587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flipH="true">
            <a:off x="10268040" y="6516282"/>
            <a:ext cx="1145289" cy="145179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flipH="true">
            <a:off x="13974267" y="5948772"/>
            <a:ext cx="798287" cy="487821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flipH="true" flipV="true">
            <a:off x="13974267" y="6661460"/>
            <a:ext cx="983635" cy="253767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>
            <a:off x="3258232" y="4649284"/>
            <a:ext cx="595287" cy="159507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 flipV="true">
            <a:off x="3442276" y="5350553"/>
            <a:ext cx="412476" cy="209505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9" id="19"/>
          <p:cNvGrpSpPr/>
          <p:nvPr/>
        </p:nvGrpSpPr>
        <p:grpSpPr>
          <a:xfrm rot="0">
            <a:off x="3854752" y="4559576"/>
            <a:ext cx="2250465" cy="875330"/>
            <a:chOff x="0" y="0"/>
            <a:chExt cx="592715" cy="2305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92715" cy="230540"/>
            </a:xfrm>
            <a:custGeom>
              <a:avLst/>
              <a:gdLst/>
              <a:ahLst/>
              <a:cxnLst/>
              <a:rect r="r" b="b" t="t" l="l"/>
              <a:pathLst>
                <a:path h="230540" w="592715">
                  <a:moveTo>
                    <a:pt x="34401" y="0"/>
                  </a:moveTo>
                  <a:lnTo>
                    <a:pt x="558314" y="0"/>
                  </a:lnTo>
                  <a:cubicBezTo>
                    <a:pt x="567437" y="0"/>
                    <a:pt x="576188" y="3624"/>
                    <a:pt x="582639" y="10076"/>
                  </a:cubicBezTo>
                  <a:cubicBezTo>
                    <a:pt x="589091" y="16527"/>
                    <a:pt x="592715" y="25278"/>
                    <a:pt x="592715" y="34401"/>
                  </a:cubicBezTo>
                  <a:lnTo>
                    <a:pt x="592715" y="196138"/>
                  </a:lnTo>
                  <a:cubicBezTo>
                    <a:pt x="592715" y="215138"/>
                    <a:pt x="577313" y="230540"/>
                    <a:pt x="558314" y="230540"/>
                  </a:cubicBezTo>
                  <a:lnTo>
                    <a:pt x="34401" y="230540"/>
                  </a:lnTo>
                  <a:cubicBezTo>
                    <a:pt x="15402" y="230540"/>
                    <a:pt x="0" y="215138"/>
                    <a:pt x="0" y="196138"/>
                  </a:cubicBezTo>
                  <a:lnTo>
                    <a:pt x="0" y="34401"/>
                  </a:lnTo>
                  <a:cubicBezTo>
                    <a:pt x="0" y="15402"/>
                    <a:pt x="15402" y="0"/>
                    <a:pt x="34401" y="0"/>
                  </a:cubicBez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000000"/>
                  </a:solidFill>
                  <a:latin typeface="セザンヌ Medium"/>
                </a:rPr>
                <a:t>No2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334011" y="6733017"/>
            <a:ext cx="2250465" cy="875330"/>
            <a:chOff x="0" y="0"/>
            <a:chExt cx="592715" cy="2305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92715" cy="230540"/>
            </a:xfrm>
            <a:custGeom>
              <a:avLst/>
              <a:gdLst/>
              <a:ahLst/>
              <a:cxnLst/>
              <a:rect r="r" b="b" t="t" l="l"/>
              <a:pathLst>
                <a:path h="230540" w="592715">
                  <a:moveTo>
                    <a:pt x="34401" y="0"/>
                  </a:moveTo>
                  <a:lnTo>
                    <a:pt x="558314" y="0"/>
                  </a:lnTo>
                  <a:cubicBezTo>
                    <a:pt x="567437" y="0"/>
                    <a:pt x="576188" y="3624"/>
                    <a:pt x="582639" y="10076"/>
                  </a:cubicBezTo>
                  <a:cubicBezTo>
                    <a:pt x="589091" y="16527"/>
                    <a:pt x="592715" y="25278"/>
                    <a:pt x="592715" y="34401"/>
                  </a:cubicBezTo>
                  <a:lnTo>
                    <a:pt x="592715" y="196138"/>
                  </a:lnTo>
                  <a:cubicBezTo>
                    <a:pt x="592715" y="215138"/>
                    <a:pt x="577313" y="230540"/>
                    <a:pt x="558314" y="230540"/>
                  </a:cubicBezTo>
                  <a:lnTo>
                    <a:pt x="34401" y="230540"/>
                  </a:lnTo>
                  <a:cubicBezTo>
                    <a:pt x="15402" y="230540"/>
                    <a:pt x="0" y="215138"/>
                    <a:pt x="0" y="196138"/>
                  </a:cubicBezTo>
                  <a:lnTo>
                    <a:pt x="0" y="34401"/>
                  </a:lnTo>
                  <a:cubicBezTo>
                    <a:pt x="0" y="15402"/>
                    <a:pt x="15402" y="0"/>
                    <a:pt x="34401" y="0"/>
                  </a:cubicBez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000000"/>
                  </a:solidFill>
                  <a:latin typeface="セザンヌ Medium"/>
                </a:rPr>
                <a:t>No4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191811" y="4121911"/>
            <a:ext cx="2250465" cy="875330"/>
            <a:chOff x="0" y="0"/>
            <a:chExt cx="592715" cy="23054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92715" cy="230540"/>
            </a:xfrm>
            <a:custGeom>
              <a:avLst/>
              <a:gdLst/>
              <a:ahLst/>
              <a:cxnLst/>
              <a:rect r="r" b="b" t="t" l="l"/>
              <a:pathLst>
                <a:path h="230540" w="592715">
                  <a:moveTo>
                    <a:pt x="34401" y="0"/>
                  </a:moveTo>
                  <a:lnTo>
                    <a:pt x="558314" y="0"/>
                  </a:lnTo>
                  <a:cubicBezTo>
                    <a:pt x="567437" y="0"/>
                    <a:pt x="576188" y="3624"/>
                    <a:pt x="582639" y="10076"/>
                  </a:cubicBezTo>
                  <a:cubicBezTo>
                    <a:pt x="589091" y="16527"/>
                    <a:pt x="592715" y="25278"/>
                    <a:pt x="592715" y="34401"/>
                  </a:cubicBezTo>
                  <a:lnTo>
                    <a:pt x="592715" y="196138"/>
                  </a:lnTo>
                  <a:cubicBezTo>
                    <a:pt x="592715" y="215138"/>
                    <a:pt x="577313" y="230540"/>
                    <a:pt x="558314" y="230540"/>
                  </a:cubicBezTo>
                  <a:lnTo>
                    <a:pt x="34401" y="230540"/>
                  </a:lnTo>
                  <a:cubicBezTo>
                    <a:pt x="15402" y="230540"/>
                    <a:pt x="0" y="215138"/>
                    <a:pt x="0" y="196138"/>
                  </a:cubicBezTo>
                  <a:lnTo>
                    <a:pt x="0" y="34401"/>
                  </a:lnTo>
                  <a:cubicBezTo>
                    <a:pt x="0" y="15402"/>
                    <a:pt x="15402" y="0"/>
                    <a:pt x="34401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191811" y="5350553"/>
            <a:ext cx="2250465" cy="875330"/>
            <a:chOff x="0" y="0"/>
            <a:chExt cx="592715" cy="2305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592715" cy="230540"/>
            </a:xfrm>
            <a:custGeom>
              <a:avLst/>
              <a:gdLst/>
              <a:ahLst/>
              <a:cxnLst/>
              <a:rect r="r" b="b" t="t" l="l"/>
              <a:pathLst>
                <a:path h="230540" w="592715">
                  <a:moveTo>
                    <a:pt x="34401" y="0"/>
                  </a:moveTo>
                  <a:lnTo>
                    <a:pt x="558314" y="0"/>
                  </a:lnTo>
                  <a:cubicBezTo>
                    <a:pt x="567437" y="0"/>
                    <a:pt x="576188" y="3624"/>
                    <a:pt x="582639" y="10076"/>
                  </a:cubicBezTo>
                  <a:cubicBezTo>
                    <a:pt x="589091" y="16527"/>
                    <a:pt x="592715" y="25278"/>
                    <a:pt x="592715" y="34401"/>
                  </a:cubicBezTo>
                  <a:lnTo>
                    <a:pt x="592715" y="196138"/>
                  </a:lnTo>
                  <a:cubicBezTo>
                    <a:pt x="592715" y="215138"/>
                    <a:pt x="577313" y="230540"/>
                    <a:pt x="558314" y="230540"/>
                  </a:cubicBezTo>
                  <a:lnTo>
                    <a:pt x="34401" y="230540"/>
                  </a:lnTo>
                  <a:cubicBezTo>
                    <a:pt x="15402" y="230540"/>
                    <a:pt x="0" y="215138"/>
                    <a:pt x="0" y="196138"/>
                  </a:cubicBezTo>
                  <a:lnTo>
                    <a:pt x="0" y="34401"/>
                  </a:lnTo>
                  <a:cubicBezTo>
                    <a:pt x="0" y="15402"/>
                    <a:pt x="15402" y="0"/>
                    <a:pt x="34401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3972286" y="6039477"/>
            <a:ext cx="2250465" cy="875330"/>
            <a:chOff x="0" y="0"/>
            <a:chExt cx="592715" cy="23054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592715" cy="230540"/>
            </a:xfrm>
            <a:custGeom>
              <a:avLst/>
              <a:gdLst/>
              <a:ahLst/>
              <a:cxnLst/>
              <a:rect r="r" b="b" t="t" l="l"/>
              <a:pathLst>
                <a:path h="230540" w="592715">
                  <a:moveTo>
                    <a:pt x="34401" y="0"/>
                  </a:moveTo>
                  <a:lnTo>
                    <a:pt x="558314" y="0"/>
                  </a:lnTo>
                  <a:cubicBezTo>
                    <a:pt x="567437" y="0"/>
                    <a:pt x="576188" y="3624"/>
                    <a:pt x="582639" y="10076"/>
                  </a:cubicBezTo>
                  <a:cubicBezTo>
                    <a:pt x="589091" y="16527"/>
                    <a:pt x="592715" y="25278"/>
                    <a:pt x="592715" y="34401"/>
                  </a:cubicBezTo>
                  <a:lnTo>
                    <a:pt x="592715" y="196138"/>
                  </a:lnTo>
                  <a:cubicBezTo>
                    <a:pt x="592715" y="215138"/>
                    <a:pt x="577313" y="230540"/>
                    <a:pt x="558314" y="230540"/>
                  </a:cubicBezTo>
                  <a:lnTo>
                    <a:pt x="34401" y="230540"/>
                  </a:lnTo>
                  <a:cubicBezTo>
                    <a:pt x="15402" y="230540"/>
                    <a:pt x="0" y="215138"/>
                    <a:pt x="0" y="196138"/>
                  </a:cubicBezTo>
                  <a:lnTo>
                    <a:pt x="0" y="34401"/>
                  </a:lnTo>
                  <a:cubicBezTo>
                    <a:pt x="0" y="15402"/>
                    <a:pt x="15402" y="0"/>
                    <a:pt x="34401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5023705" y="3370811"/>
            <a:ext cx="2591216" cy="875330"/>
            <a:chOff x="0" y="0"/>
            <a:chExt cx="682460" cy="23054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000000"/>
                  </a:solidFill>
                  <a:latin typeface="セザンヌ Medium"/>
                </a:rPr>
                <a:t>No1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2043625" y="8044334"/>
            <a:ext cx="13132074" cy="1725449"/>
            <a:chOff x="0" y="0"/>
            <a:chExt cx="3458653" cy="454439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3458653" cy="454439"/>
            </a:xfrm>
            <a:custGeom>
              <a:avLst/>
              <a:gdLst/>
              <a:ahLst/>
              <a:cxnLst/>
              <a:rect r="r" b="b" t="t" l="l"/>
              <a:pathLst>
                <a:path h="454439" w="3458653">
                  <a:moveTo>
                    <a:pt x="0" y="0"/>
                  </a:moveTo>
                  <a:lnTo>
                    <a:pt x="3458653" y="0"/>
                  </a:lnTo>
                  <a:lnTo>
                    <a:pt x="3458653" y="454439"/>
                  </a:lnTo>
                  <a:lnTo>
                    <a:pt x="0" y="454439"/>
                  </a:lnTo>
                  <a:close/>
                </a:path>
              </a:pathLst>
            </a:custGeom>
            <a:solidFill>
              <a:srgbClr val="069FA9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209550"/>
              <a:ext cx="812800" cy="1022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2923353" y="8650969"/>
            <a:ext cx="2591216" cy="875330"/>
            <a:chOff x="0" y="0"/>
            <a:chExt cx="682460" cy="23054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FDFEFD"/>
            </a:solidFill>
            <a:ln cap="sq">
              <a:noFill/>
              <a:prstDash val="solid"/>
              <a:miter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5847944" y="8658777"/>
            <a:ext cx="2591216" cy="875330"/>
            <a:chOff x="0" y="0"/>
            <a:chExt cx="682460" cy="23054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FDFEFD"/>
            </a:solidFill>
            <a:ln cap="sq">
              <a:noFill/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8868035" y="8650969"/>
            <a:ext cx="2591216" cy="875330"/>
            <a:chOff x="0" y="0"/>
            <a:chExt cx="682460" cy="23054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FDFEFD"/>
            </a:solidFill>
            <a:ln cap="sq">
              <a:noFill/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1792626" y="8658777"/>
            <a:ext cx="2591216" cy="875330"/>
            <a:chOff x="0" y="0"/>
            <a:chExt cx="682460" cy="23054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FDFEFD"/>
            </a:solidFill>
            <a:ln cap="sq">
              <a:noFill/>
              <a:prstDash val="solid"/>
              <a:miter/>
            </a:ln>
          </p:spPr>
        </p:sp>
        <p:sp>
          <p:nvSpPr>
            <p:cNvPr name="TextBox 51" id="51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9530753" y="3431487"/>
            <a:ext cx="2865078" cy="875330"/>
            <a:chOff x="0" y="0"/>
            <a:chExt cx="754589" cy="230540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754589" cy="230540"/>
            </a:xfrm>
            <a:custGeom>
              <a:avLst/>
              <a:gdLst/>
              <a:ahLst/>
              <a:cxnLst/>
              <a:rect r="r" b="b" t="t" l="l"/>
              <a:pathLst>
                <a:path h="230540" w="754589">
                  <a:moveTo>
                    <a:pt x="27022" y="0"/>
                  </a:moveTo>
                  <a:lnTo>
                    <a:pt x="727567" y="0"/>
                  </a:lnTo>
                  <a:cubicBezTo>
                    <a:pt x="742491" y="0"/>
                    <a:pt x="754589" y="12098"/>
                    <a:pt x="754589" y="27022"/>
                  </a:cubicBezTo>
                  <a:lnTo>
                    <a:pt x="754589" y="203518"/>
                  </a:lnTo>
                  <a:cubicBezTo>
                    <a:pt x="754589" y="210685"/>
                    <a:pt x="751742" y="217558"/>
                    <a:pt x="746674" y="222625"/>
                  </a:cubicBezTo>
                  <a:cubicBezTo>
                    <a:pt x="741607" y="227693"/>
                    <a:pt x="734733" y="230540"/>
                    <a:pt x="727567" y="230540"/>
                  </a:cubicBezTo>
                  <a:lnTo>
                    <a:pt x="27022" y="230540"/>
                  </a:lnTo>
                  <a:cubicBezTo>
                    <a:pt x="12098" y="230540"/>
                    <a:pt x="0" y="218442"/>
                    <a:pt x="0" y="203518"/>
                  </a:cubicBezTo>
                  <a:lnTo>
                    <a:pt x="0" y="27022"/>
                  </a:lnTo>
                  <a:cubicBezTo>
                    <a:pt x="0" y="12098"/>
                    <a:pt x="12098" y="0"/>
                    <a:pt x="27022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4" id="54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55" id="55"/>
          <p:cNvGrpSpPr/>
          <p:nvPr/>
        </p:nvGrpSpPr>
        <p:grpSpPr>
          <a:xfrm rot="0">
            <a:off x="14383842" y="5073442"/>
            <a:ext cx="2591216" cy="875330"/>
            <a:chOff x="0" y="0"/>
            <a:chExt cx="682460" cy="23054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7" id="57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58" id="58"/>
          <p:cNvGrpSpPr/>
          <p:nvPr/>
        </p:nvGrpSpPr>
        <p:grpSpPr>
          <a:xfrm rot="0">
            <a:off x="10734765" y="4853267"/>
            <a:ext cx="2591216" cy="875330"/>
            <a:chOff x="0" y="0"/>
            <a:chExt cx="682460" cy="230540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name="TextBox 60" id="60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000000"/>
                  </a:solidFill>
                  <a:latin typeface="セザンヌ Medium"/>
                </a:rPr>
                <a:t>No3</a:t>
              </a:r>
            </a:p>
          </p:txBody>
        </p:sp>
      </p:grpSp>
      <p:grpSp>
        <p:nvGrpSpPr>
          <p:cNvPr name="Group 61" id="61"/>
          <p:cNvGrpSpPr/>
          <p:nvPr/>
        </p:nvGrpSpPr>
        <p:grpSpPr>
          <a:xfrm rot="0">
            <a:off x="13088234" y="3808476"/>
            <a:ext cx="2591216" cy="875330"/>
            <a:chOff x="0" y="0"/>
            <a:chExt cx="682460" cy="23054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63" id="63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4" id="64"/>
          <p:cNvGrpSpPr/>
          <p:nvPr/>
        </p:nvGrpSpPr>
        <p:grpSpPr>
          <a:xfrm rot="0">
            <a:off x="7597045" y="4520754"/>
            <a:ext cx="2025234" cy="875330"/>
            <a:chOff x="0" y="0"/>
            <a:chExt cx="533395" cy="230540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533395" cy="230540"/>
            </a:xfrm>
            <a:custGeom>
              <a:avLst/>
              <a:gdLst/>
              <a:ahLst/>
              <a:cxnLst/>
              <a:rect r="r" b="b" t="t" l="l"/>
              <a:pathLst>
                <a:path h="230540" w="533395">
                  <a:moveTo>
                    <a:pt x="38227" y="0"/>
                  </a:moveTo>
                  <a:lnTo>
                    <a:pt x="495168" y="0"/>
                  </a:lnTo>
                  <a:cubicBezTo>
                    <a:pt x="505306" y="0"/>
                    <a:pt x="515030" y="4028"/>
                    <a:pt x="522199" y="11197"/>
                  </a:cubicBezTo>
                  <a:cubicBezTo>
                    <a:pt x="529368" y="18366"/>
                    <a:pt x="533395" y="28089"/>
                    <a:pt x="533395" y="38227"/>
                  </a:cubicBezTo>
                  <a:lnTo>
                    <a:pt x="533395" y="192312"/>
                  </a:lnTo>
                  <a:cubicBezTo>
                    <a:pt x="533395" y="213425"/>
                    <a:pt x="516280" y="230540"/>
                    <a:pt x="495168" y="230540"/>
                  </a:cubicBezTo>
                  <a:lnTo>
                    <a:pt x="38227" y="230540"/>
                  </a:lnTo>
                  <a:cubicBezTo>
                    <a:pt x="17115" y="230540"/>
                    <a:pt x="0" y="213425"/>
                    <a:pt x="0" y="192312"/>
                  </a:cubicBezTo>
                  <a:lnTo>
                    <a:pt x="0" y="38227"/>
                  </a:lnTo>
                  <a:cubicBezTo>
                    <a:pt x="0" y="17115"/>
                    <a:pt x="17115" y="0"/>
                    <a:pt x="38227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66" id="66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7" id="67"/>
          <p:cNvGrpSpPr/>
          <p:nvPr/>
        </p:nvGrpSpPr>
        <p:grpSpPr>
          <a:xfrm rot="0">
            <a:off x="11383051" y="6223795"/>
            <a:ext cx="2591216" cy="875330"/>
            <a:chOff x="0" y="0"/>
            <a:chExt cx="682460" cy="230540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69" id="69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70" id="70"/>
          <p:cNvGrpSpPr/>
          <p:nvPr/>
        </p:nvGrpSpPr>
        <p:grpSpPr>
          <a:xfrm rot="0">
            <a:off x="14668084" y="6656849"/>
            <a:ext cx="2591216" cy="875330"/>
            <a:chOff x="0" y="0"/>
            <a:chExt cx="682460" cy="230540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682460" cy="230540"/>
            </a:xfrm>
            <a:custGeom>
              <a:avLst/>
              <a:gdLst/>
              <a:ahLst/>
              <a:cxnLst/>
              <a:rect r="r" b="b" t="t" l="l"/>
              <a:pathLst>
                <a:path h="230540" w="682460">
                  <a:moveTo>
                    <a:pt x="29878" y="0"/>
                  </a:moveTo>
                  <a:lnTo>
                    <a:pt x="652583" y="0"/>
                  </a:lnTo>
                  <a:cubicBezTo>
                    <a:pt x="669084" y="0"/>
                    <a:pt x="682460" y="13377"/>
                    <a:pt x="682460" y="29878"/>
                  </a:cubicBezTo>
                  <a:lnTo>
                    <a:pt x="682460" y="200662"/>
                  </a:lnTo>
                  <a:cubicBezTo>
                    <a:pt x="682460" y="217163"/>
                    <a:pt x="669084" y="230540"/>
                    <a:pt x="652583" y="230540"/>
                  </a:cubicBezTo>
                  <a:lnTo>
                    <a:pt x="29878" y="230540"/>
                  </a:lnTo>
                  <a:cubicBezTo>
                    <a:pt x="13377" y="230540"/>
                    <a:pt x="0" y="217163"/>
                    <a:pt x="0" y="200662"/>
                  </a:cubicBezTo>
                  <a:lnTo>
                    <a:pt x="0" y="29878"/>
                  </a:lnTo>
                  <a:cubicBezTo>
                    <a:pt x="0" y="13377"/>
                    <a:pt x="13377" y="0"/>
                    <a:pt x="29878" y="0"/>
                  </a:cubicBezTo>
                  <a:close/>
                </a:path>
              </a:pathLst>
            </a:custGeom>
            <a:solidFill>
              <a:srgbClr val="FDFEF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2" id="72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73" id="73"/>
          <p:cNvGrpSpPr/>
          <p:nvPr/>
        </p:nvGrpSpPr>
        <p:grpSpPr>
          <a:xfrm rot="0">
            <a:off x="8215522" y="7219942"/>
            <a:ext cx="843485" cy="691042"/>
            <a:chOff x="0" y="0"/>
            <a:chExt cx="812800" cy="665902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812800" cy="665902"/>
            </a:xfrm>
            <a:custGeom>
              <a:avLst/>
              <a:gdLst/>
              <a:ahLst/>
              <a:cxnLst/>
              <a:rect r="r" b="b" t="t" l="l"/>
              <a:pathLst>
                <a:path h="665902" w="812800">
                  <a:moveTo>
                    <a:pt x="406400" y="665902"/>
                  </a:moveTo>
                  <a:lnTo>
                    <a:pt x="0" y="259502"/>
                  </a:lnTo>
                  <a:lnTo>
                    <a:pt x="203200" y="259502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259502"/>
                  </a:lnTo>
                  <a:lnTo>
                    <a:pt x="812800" y="259502"/>
                  </a:lnTo>
                  <a:lnTo>
                    <a:pt x="406400" y="665902"/>
                  </a:lnTo>
                  <a:close/>
                </a:path>
              </a:pathLst>
            </a:custGeom>
            <a:solidFill>
              <a:srgbClr val="A2A2A2"/>
            </a:solidFill>
          </p:spPr>
        </p:sp>
        <p:sp>
          <p:nvSpPr>
            <p:cNvPr name="TextBox 75" id="75"/>
            <p:cNvSpPr txBox="true"/>
            <p:nvPr/>
          </p:nvSpPr>
          <p:spPr>
            <a:xfrm>
              <a:off x="203200" y="-209550"/>
              <a:ext cx="406400" cy="920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76" id="76"/>
          <p:cNvSpPr txBox="true"/>
          <p:nvPr/>
        </p:nvSpPr>
        <p:spPr>
          <a:xfrm rot="0">
            <a:off x="1028700" y="933450"/>
            <a:ext cx="7315200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ea typeface="Noto Sans JP Bold"/>
              </a:rPr>
              <a:t>『○○会社らしさ』とは？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028700" y="1821895"/>
            <a:ext cx="5019387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288">
                <a:solidFill>
                  <a:srgbClr val="000000"/>
                </a:solidFill>
                <a:latin typeface="Inter Italics"/>
              </a:rPr>
              <a:t>BEST PRODUCT 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028700" y="2574521"/>
            <a:ext cx="15789364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ea typeface="Noto Sans JP"/>
              </a:rPr>
              <a:t>書き出した特徴の中から、企業の『らしさ』とは何かを3-4つピックアップする</a:t>
            </a:r>
          </a:p>
        </p:txBody>
      </p:sp>
      <p:sp>
        <p:nvSpPr>
          <p:cNvPr name="TextBox 79" id="79"/>
          <p:cNvSpPr txBox="true"/>
          <p:nvPr/>
        </p:nvSpPr>
        <p:spPr>
          <a:xfrm rot="5400000">
            <a:off x="5158454" y="7268020"/>
            <a:ext cx="406450" cy="528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Noto Sans JP Bold"/>
              </a:rPr>
              <a:t>…</a:t>
            </a:r>
          </a:p>
        </p:txBody>
      </p:sp>
      <p:sp>
        <p:nvSpPr>
          <p:cNvPr name="TextBox 80" id="80"/>
          <p:cNvSpPr txBox="true"/>
          <p:nvPr/>
        </p:nvSpPr>
        <p:spPr>
          <a:xfrm rot="5487207">
            <a:off x="12461748" y="7250734"/>
            <a:ext cx="406450" cy="528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Noto Sans JP Bold"/>
              </a:rPr>
              <a:t>…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3827929" y="7919964"/>
            <a:ext cx="572170" cy="63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セザンヌ Medium"/>
              </a:rPr>
              <a:t>No1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6828405" y="7919964"/>
            <a:ext cx="572170" cy="63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セザンヌ Medium"/>
              </a:rPr>
              <a:t>No2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9829450" y="7919964"/>
            <a:ext cx="572170" cy="63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セザンヌ Medium"/>
              </a:rPr>
              <a:t>No3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2802149" y="7919964"/>
            <a:ext cx="572170" cy="63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セザンヌ Medium"/>
              </a:rPr>
              <a:t>No4</a:t>
            </a:r>
          </a:p>
        </p:txBody>
      </p:sp>
      <p:grpSp>
        <p:nvGrpSpPr>
          <p:cNvPr name="Group 85" id="85"/>
          <p:cNvGrpSpPr/>
          <p:nvPr/>
        </p:nvGrpSpPr>
        <p:grpSpPr>
          <a:xfrm rot="2700000">
            <a:off x="15177342" y="-1151832"/>
            <a:ext cx="5371311" cy="3080578"/>
            <a:chOff x="0" y="0"/>
            <a:chExt cx="1414666" cy="811346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1414666" cy="811346"/>
            </a:xfrm>
            <a:custGeom>
              <a:avLst/>
              <a:gdLst/>
              <a:ahLst/>
              <a:cxnLst/>
              <a:rect r="r" b="b" t="t" l="l"/>
              <a:pathLst>
                <a:path h="811346" w="1414666">
                  <a:moveTo>
                    <a:pt x="0" y="0"/>
                  </a:moveTo>
                  <a:lnTo>
                    <a:pt x="1414666" y="0"/>
                  </a:lnTo>
                  <a:lnTo>
                    <a:pt x="1414666" y="811346"/>
                  </a:lnTo>
                  <a:lnTo>
                    <a:pt x="0" y="811346"/>
                  </a:lnTo>
                  <a:close/>
                </a:path>
              </a:pathLst>
            </a:custGeom>
            <a:solidFill>
              <a:srgbClr val="069FA9"/>
            </a:solidFill>
          </p:spPr>
        </p:sp>
        <p:sp>
          <p:nvSpPr>
            <p:cNvPr name="TextBox 87" id="87"/>
            <p:cNvSpPr txBox="true"/>
            <p:nvPr/>
          </p:nvSpPr>
          <p:spPr>
            <a:xfrm>
              <a:off x="0" y="-276225"/>
              <a:ext cx="812800" cy="1089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88" id="88"/>
          <p:cNvSpPr txBox="true"/>
          <p:nvPr/>
        </p:nvSpPr>
        <p:spPr>
          <a:xfrm rot="0">
            <a:off x="16669234" y="264263"/>
            <a:ext cx="1476896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ea typeface="Noto Sans JP Bold"/>
              </a:rPr>
              <a:t>資料</a:t>
            </a:r>
          </a:p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Noto Sans JP Bold"/>
              </a:rPr>
              <a:t>22</a:t>
            </a:r>
            <a:r>
              <a:rPr lang="en-US" sz="2400">
                <a:solidFill>
                  <a:srgbClr val="FFFFFF"/>
                </a:solidFill>
                <a:latin typeface="Noto Sans JP Bold"/>
              </a:rPr>
              <a:t>P目参照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DAFwSPHResk</dc:identifier>
  <dcterms:modified xsi:type="dcterms:W3CDTF">2011-08-01T06:04:30Z</dcterms:modified>
  <cp:revision>1</cp:revision>
  <dc:title>ワークショップシート</dc:title>
</cp:coreProperties>
</file>